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8EE"/>
    <a:srgbClr val="C2D2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0C35E-BFF1-4664-BF5E-47C3AA66B1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506EA7-50D8-4A76-9406-DE2CE9209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6859C-6CCE-4370-B822-EB9ECD1EB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A769-6D01-4BA8-AFB2-0E65FBC3E9BD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2C28E-E45B-49C6-9870-575AA4353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63139-FE8A-4360-97C2-AF7194221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E915-5AED-4021-BD59-F8507A78C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8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3D3E7-FE04-445E-819D-716C6DBA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5E9FEC-4A22-4DE7-8B8B-13760FF4C8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1AE6D-723F-45AE-A4B9-A45CDFD16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A769-6D01-4BA8-AFB2-0E65FBC3E9BD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5DDA4-A891-4476-8992-0D0F738C9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28559-1132-402B-8DFF-805A1193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E915-5AED-4021-BD59-F8507A78C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9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B7787D-9B0A-468F-A521-69B1ACCB65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BB9F60-0CC5-4765-9CA4-F69CCF4E9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6CCD-D68E-4229-AA66-C562CC89A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A769-6D01-4BA8-AFB2-0E65FBC3E9BD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75EC8-9717-4CDF-B382-A01DBFCC5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AE318-E63D-488B-865A-9AE84291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E915-5AED-4021-BD59-F8507A78C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5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C0A9D-3615-4AF9-928C-8C0F42FCD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40916-7223-4C99-BFF4-94E9432F4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0740E-4F82-4F87-A6D0-B1E1F9A06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A769-6D01-4BA8-AFB2-0E65FBC3E9BD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25D6A-91F1-468C-BAFD-78AB10A1C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CCB45-9B04-48D6-A814-0C6671FCC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E915-5AED-4021-BD59-F8507A78C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2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BDDF9-C1F7-48ED-9F3F-0E6DEEA3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8B4-BC53-478A-BC81-29DFC316B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EAA45-D1E2-4BA5-B1C6-D0F51B455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A769-6D01-4BA8-AFB2-0E65FBC3E9BD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B954E-438B-423D-A609-7DF0B854A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7E411-68AA-41E0-B4AF-F27EB91F4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E915-5AED-4021-BD59-F8507A78C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5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EAF5D-19F2-4144-B0A1-9D368F3FC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7B5A2-7426-4F45-AB47-7E89ED053C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05444F-BA45-4EA7-A233-C42326648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1CAE2-8D32-4BED-84F9-508198F5D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A769-6D01-4BA8-AFB2-0E65FBC3E9BD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5C146-1647-43F5-81B9-AADCBEA25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643CB2-92D4-4CF0-81F9-E9FD8ED54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E915-5AED-4021-BD59-F8507A78C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5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15CE0-8868-47E8-9947-5442CDCCD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85776-6566-4417-9A17-4070DEA65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3EEDE3-13FA-47B7-B4C0-114D0F5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C1D84E-5B55-47DA-A122-0992B0E2C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C3F3E3-CC3F-4A40-80AC-F3C4D4D19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F7F498-63F5-41AA-B8B4-68C4141B8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A769-6D01-4BA8-AFB2-0E65FBC3E9BD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8E95C6-90AE-494E-8C52-409BB3C90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8BAE14-95D8-40EF-B549-842376B2E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E915-5AED-4021-BD59-F8507A78C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E3141-EF75-4819-975F-9A6D1A928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130DF8-9E1A-47CF-85CD-788A6E43E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A769-6D01-4BA8-AFB2-0E65FBC3E9BD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CEB08-F783-4893-9A57-6C8CD43C9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A195E-000D-4CF8-ADBE-60D776671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E915-5AED-4021-BD59-F8507A78C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5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D1D2B2-612A-4D48-9D79-F1DE4BE9F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A769-6D01-4BA8-AFB2-0E65FBC3E9BD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95A2C2-BB38-4912-8C1F-D235D41FA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EC45F4-D73F-4710-80EA-17365BD02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E915-5AED-4021-BD59-F8507A78C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938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4C218-A69A-4374-B79D-DE7102BD9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9B879-E04F-4711-A459-3990BF2C5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9038F-B202-42E1-B11D-68280C9D2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2C77AE-7A4D-42D8-BFF8-0A3EF478C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A769-6D01-4BA8-AFB2-0E65FBC3E9BD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699CD-A5AA-4D43-9F0A-70546BCE3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EDDBD-9F2B-4CDD-8320-F2242A07D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E915-5AED-4021-BD59-F8507A78C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91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2660D-9E98-428E-BAE6-F94EB66DC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86B49C-F1A8-4C21-B1E3-54EF5B3446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1A4458-2B8B-49C0-AB64-30B7BA2E3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E51E5D-7F83-4024-9024-1510946B8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A769-6D01-4BA8-AFB2-0E65FBC3E9BD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390CE-D82A-49F6-8F29-0F2AF3E4E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4AC6B-1B41-4946-94B4-439D7AC2B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E915-5AED-4021-BD59-F8507A78C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77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A7D112-17E3-4C70-955A-8E76E82E3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7E0459-8A7A-4196-AC79-295E07ECD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7A127-4B52-455C-8ECE-E661CCE6D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1A769-6D01-4BA8-AFB2-0E65FBC3E9BD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3469A-8882-4325-9C2F-36640703DB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0EC05-30D5-4819-9BF5-5564150A4F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8E915-5AED-4021-BD59-F8507A78C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EE3DEC-6F60-4B64-B16F-B38BFEB3BE8F}"/>
              </a:ext>
            </a:extLst>
          </p:cNvPr>
          <p:cNvGrpSpPr/>
          <p:nvPr/>
        </p:nvGrpSpPr>
        <p:grpSpPr>
          <a:xfrm>
            <a:off x="852617" y="1808129"/>
            <a:ext cx="9805804" cy="3019862"/>
            <a:chOff x="852617" y="1808129"/>
            <a:chExt cx="9805804" cy="3019862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70041E94-D122-4405-A119-78DD92C49845}"/>
                </a:ext>
              </a:extLst>
            </p:cNvPr>
            <p:cNvSpPr/>
            <p:nvPr/>
          </p:nvSpPr>
          <p:spPr>
            <a:xfrm>
              <a:off x="7394063" y="3387831"/>
              <a:ext cx="1584175" cy="1440160"/>
            </a:xfrm>
            <a:prstGeom prst="roundRect">
              <a:avLst/>
            </a:prstGeom>
            <a:solidFill>
              <a:srgbClr val="ECF1F8"/>
            </a:solidFill>
            <a:ln w="12700">
              <a:solidFill>
                <a:srgbClr val="4A7EB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300" b="1" dirty="0">
                  <a:solidFill>
                    <a:schemeClr val="tx1"/>
                  </a:solidFill>
                </a:rPr>
                <a:t>Infectious Immunology</a:t>
              </a:r>
            </a:p>
            <a:p>
              <a:pPr algn="ctr"/>
              <a:endParaRPr lang="nb-NO" sz="1300" b="1" dirty="0">
                <a:solidFill>
                  <a:schemeClr val="tx1"/>
                </a:solidFill>
              </a:endParaRPr>
            </a:p>
            <a:p>
              <a:pPr algn="ctr"/>
              <a:endParaRPr lang="nb-NO" sz="1300" b="1" dirty="0">
                <a:solidFill>
                  <a:schemeClr val="tx1"/>
                </a:solidFill>
              </a:endParaRPr>
            </a:p>
            <a:p>
              <a:pPr algn="ctr"/>
              <a:endParaRPr lang="nb-NO" sz="1300" b="1" dirty="0">
                <a:solidFill>
                  <a:schemeClr val="tx1"/>
                </a:solidFill>
              </a:endParaRPr>
            </a:p>
            <a:p>
              <a:pPr algn="ctr"/>
              <a:r>
                <a:rPr lang="nb-NO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Marius Trøseid</a:t>
              </a:r>
              <a:endPara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A0C88F62-0434-4AD2-BC42-AC9296D53173}"/>
                </a:ext>
              </a:extLst>
            </p:cNvPr>
            <p:cNvSpPr/>
            <p:nvPr/>
          </p:nvSpPr>
          <p:spPr>
            <a:xfrm>
              <a:off x="5948350" y="3387831"/>
              <a:ext cx="1368152" cy="1440160"/>
            </a:xfrm>
            <a:prstGeom prst="roundRect">
              <a:avLst/>
            </a:prstGeom>
            <a:solidFill>
              <a:srgbClr val="ECF1F8"/>
            </a:solidFill>
            <a:ln w="12700">
              <a:solidFill>
                <a:srgbClr val="4A7EB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300" b="1" dirty="0">
                  <a:solidFill>
                    <a:schemeClr val="tx1"/>
                  </a:solidFill>
                </a:rPr>
                <a:t>Experimental Hepatology</a:t>
              </a:r>
            </a:p>
            <a:p>
              <a:pPr algn="ctr"/>
              <a:endParaRPr lang="nb-NO" sz="13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algn="ctr"/>
              <a:endParaRPr lang="nb-NO" sz="13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algn="ctr"/>
              <a:endParaRPr lang="nb-NO" sz="13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algn="ctr"/>
              <a:r>
                <a:rPr lang="nb-NO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Espen Melum</a:t>
              </a:r>
              <a:endPara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1BC7882C-0206-4670-B2AA-A4F2B5D23405}"/>
                </a:ext>
              </a:extLst>
            </p:cNvPr>
            <p:cNvSpPr/>
            <p:nvPr/>
          </p:nvSpPr>
          <p:spPr>
            <a:xfrm>
              <a:off x="852617" y="3393457"/>
              <a:ext cx="1926022" cy="1434534"/>
            </a:xfrm>
            <a:prstGeom prst="roundRect">
              <a:avLst/>
            </a:prstGeom>
            <a:solidFill>
              <a:srgbClr val="ECF1F8"/>
            </a:solidFill>
            <a:ln w="12700">
              <a:solidFill>
                <a:srgbClr val="4A7EB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300" b="1" dirty="0">
                  <a:solidFill>
                    <a:schemeClr val="tx1"/>
                  </a:solidFill>
                </a:rPr>
                <a:t>Inflammatory and Molecular Mechanisms in Atherosclerosis and Related Metabolic Disorders</a:t>
              </a:r>
            </a:p>
            <a:p>
              <a:pPr algn="ctr"/>
              <a:r>
                <a:rPr lang="nb-NO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Tuva B. Dahl (acting)</a:t>
              </a:r>
              <a:endPara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E04FAE8C-31A4-41D3-B796-F79C53850ECE}"/>
                </a:ext>
              </a:extLst>
            </p:cNvPr>
            <p:cNvSpPr/>
            <p:nvPr/>
          </p:nvSpPr>
          <p:spPr>
            <a:xfrm>
              <a:off x="9055799" y="3387831"/>
              <a:ext cx="1602622" cy="1440160"/>
            </a:xfrm>
            <a:prstGeom prst="roundRect">
              <a:avLst/>
            </a:prstGeom>
            <a:solidFill>
              <a:srgbClr val="ECF1F8"/>
            </a:solidFill>
            <a:ln w="12700">
              <a:solidFill>
                <a:srgbClr val="4A7EB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300" b="1" dirty="0">
                  <a:solidFill>
                    <a:schemeClr val="tx1"/>
                  </a:solidFill>
                </a:rPr>
                <a:t>Haemostasis, Thrombosis, and Vascular Biology Research</a:t>
              </a:r>
            </a:p>
            <a:p>
              <a:pPr algn="ctr"/>
              <a:endParaRPr lang="nb-NO" sz="1300" b="1" dirty="0">
                <a:solidFill>
                  <a:schemeClr val="tx1"/>
                </a:solidFill>
              </a:endParaRPr>
            </a:p>
            <a:p>
              <a:pPr algn="ctr"/>
              <a:r>
                <a:rPr lang="nb-NO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Benedicte Stavik</a:t>
              </a:r>
              <a:endPara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AFCCC2FE-906F-449A-81C6-6078053F9680}"/>
                </a:ext>
              </a:extLst>
            </p:cNvPr>
            <p:cNvSpPr/>
            <p:nvPr/>
          </p:nvSpPr>
          <p:spPr>
            <a:xfrm>
              <a:off x="2829275" y="3387831"/>
              <a:ext cx="1584174" cy="1440160"/>
            </a:xfrm>
            <a:prstGeom prst="roundRect">
              <a:avLst/>
            </a:prstGeom>
            <a:solidFill>
              <a:srgbClr val="ECF1F8"/>
            </a:solidFill>
            <a:ln w="12700">
              <a:solidFill>
                <a:srgbClr val="4A7EB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300" b="1" dirty="0">
                  <a:solidFill>
                    <a:schemeClr val="tx1"/>
                  </a:solidFill>
                </a:rPr>
                <a:t>Genomics and Metagenomics in Inflammatory Disorders</a:t>
              </a:r>
              <a:endParaRPr lang="nb-NO" sz="13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algn="ctr"/>
              <a:endParaRPr lang="nb-NO" sz="13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algn="ctr"/>
              <a:r>
                <a:rPr lang="nb-NO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Johannes R. Hov</a:t>
              </a:r>
              <a:endPara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5B6D5EAB-5A67-4AD2-AEC6-3F81EA7B0AAE}"/>
                </a:ext>
              </a:extLst>
            </p:cNvPr>
            <p:cNvSpPr/>
            <p:nvPr/>
          </p:nvSpPr>
          <p:spPr>
            <a:xfrm>
              <a:off x="4459958" y="3387831"/>
              <a:ext cx="1416384" cy="1440160"/>
            </a:xfrm>
            <a:prstGeom prst="roundRect">
              <a:avLst/>
            </a:prstGeom>
            <a:solidFill>
              <a:srgbClr val="ECF1F8"/>
            </a:solidFill>
            <a:ln w="12700">
              <a:solidFill>
                <a:srgbClr val="4A7EB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300" b="1" dirty="0">
                  <a:solidFill>
                    <a:schemeClr val="tx1"/>
                  </a:solidFill>
                </a:rPr>
                <a:t>Inflammatory Biomarkers in Cardiovascular and Metabolic Disease</a:t>
              </a:r>
              <a:endParaRPr lang="nb-NO" sz="13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algn="ctr"/>
              <a:r>
                <a:rPr lang="nb-NO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Thor Ueland</a:t>
              </a:r>
              <a:endPara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5DCE4A0-0677-46B3-AD74-8893EC082040}"/>
                </a:ext>
              </a:extLst>
            </p:cNvPr>
            <p:cNvSpPr/>
            <p:nvPr/>
          </p:nvSpPr>
          <p:spPr>
            <a:xfrm>
              <a:off x="4736766" y="1808129"/>
              <a:ext cx="2423167" cy="936104"/>
            </a:xfrm>
            <a:prstGeom prst="roundRect">
              <a:avLst/>
            </a:prstGeom>
            <a:solidFill>
              <a:srgbClr val="CAD8EE"/>
            </a:solidFill>
            <a:ln w="6350">
              <a:solidFill>
                <a:srgbClr val="4A7EB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400" b="1" dirty="0">
                  <a:solidFill>
                    <a:schemeClr val="tx1"/>
                  </a:solidFill>
                </a:rPr>
                <a:t>Head of Institute</a:t>
              </a:r>
            </a:p>
            <a:p>
              <a:pPr algn="ctr"/>
              <a:r>
                <a:rPr lang="nb-NO" sz="1400" b="1" dirty="0">
                  <a:solidFill>
                    <a:schemeClr val="tx1"/>
                  </a:solidFill>
                </a:rPr>
                <a:t>Espen Melum (acting)</a:t>
              </a:r>
            </a:p>
            <a:p>
              <a:pPr algn="ctr"/>
              <a:r>
                <a:rPr lang="nb-NO" sz="1400" b="1" dirty="0">
                  <a:solidFill>
                    <a:schemeClr val="tx1"/>
                  </a:solidFill>
                </a:rPr>
                <a:t>Managment Group</a:t>
              </a:r>
            </a:p>
            <a:p>
              <a:pPr algn="ctr"/>
              <a:r>
                <a:rPr lang="nb-NO" sz="1400" b="1" dirty="0">
                  <a:solidFill>
                    <a:schemeClr val="tx1"/>
                  </a:solidFill>
                </a:rPr>
                <a:t>(Group Leaders)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E77BB0F-23B4-45F6-AF21-FAE5D68B612B}"/>
                </a:ext>
              </a:extLst>
            </p:cNvPr>
            <p:cNvCxnSpPr>
              <a:cxnSpLocks/>
            </p:cNvCxnSpPr>
            <p:nvPr/>
          </p:nvCxnSpPr>
          <p:spPr>
            <a:xfrm>
              <a:off x="1807553" y="3093159"/>
              <a:ext cx="8049557" cy="0"/>
            </a:xfrm>
            <a:prstGeom prst="line">
              <a:avLst/>
            </a:prstGeom>
            <a:ln w="190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6A6A5B9-16C3-41F9-B41F-B94E6BD226EA}"/>
                </a:ext>
              </a:extLst>
            </p:cNvPr>
            <p:cNvCxnSpPr>
              <a:cxnSpLocks/>
            </p:cNvCxnSpPr>
            <p:nvPr/>
          </p:nvCxnSpPr>
          <p:spPr>
            <a:xfrm>
              <a:off x="1815760" y="3093159"/>
              <a:ext cx="0" cy="304522"/>
            </a:xfrm>
            <a:prstGeom prst="line">
              <a:avLst/>
            </a:prstGeom>
            <a:ln w="19050">
              <a:solidFill>
                <a:srgbClr val="4A7EB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BD78DB5-B4AF-417C-AF7F-B38B3D70293B}"/>
                </a:ext>
              </a:extLst>
            </p:cNvPr>
            <p:cNvCxnSpPr>
              <a:cxnSpLocks/>
            </p:cNvCxnSpPr>
            <p:nvPr/>
          </p:nvCxnSpPr>
          <p:spPr>
            <a:xfrm>
              <a:off x="3585502" y="3093159"/>
              <a:ext cx="0" cy="304522"/>
            </a:xfrm>
            <a:prstGeom prst="line">
              <a:avLst/>
            </a:prstGeom>
            <a:ln w="19050">
              <a:solidFill>
                <a:srgbClr val="4A7EB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0FAFEC0-8A00-415D-A40F-102893514F13}"/>
                </a:ext>
              </a:extLst>
            </p:cNvPr>
            <p:cNvCxnSpPr>
              <a:cxnSpLocks/>
            </p:cNvCxnSpPr>
            <p:nvPr/>
          </p:nvCxnSpPr>
          <p:spPr>
            <a:xfrm>
              <a:off x="5166754" y="3083309"/>
              <a:ext cx="0" cy="304522"/>
            </a:xfrm>
            <a:prstGeom prst="line">
              <a:avLst/>
            </a:prstGeom>
            <a:ln w="19050">
              <a:solidFill>
                <a:srgbClr val="4A7EB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C76080F-54FD-4ABE-BB72-C8A9B05F33E7}"/>
                </a:ext>
              </a:extLst>
            </p:cNvPr>
            <p:cNvCxnSpPr>
              <a:cxnSpLocks/>
            </p:cNvCxnSpPr>
            <p:nvPr/>
          </p:nvCxnSpPr>
          <p:spPr>
            <a:xfrm>
              <a:off x="6632426" y="3093159"/>
              <a:ext cx="0" cy="304522"/>
            </a:xfrm>
            <a:prstGeom prst="line">
              <a:avLst/>
            </a:prstGeom>
            <a:ln w="19050">
              <a:solidFill>
                <a:srgbClr val="4A7EB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1795BA4-8A1B-4986-87BE-350B929CDE05}"/>
                </a:ext>
              </a:extLst>
            </p:cNvPr>
            <p:cNvCxnSpPr>
              <a:cxnSpLocks/>
            </p:cNvCxnSpPr>
            <p:nvPr/>
          </p:nvCxnSpPr>
          <p:spPr>
            <a:xfrm>
              <a:off x="8175789" y="3083309"/>
              <a:ext cx="0" cy="304522"/>
            </a:xfrm>
            <a:prstGeom prst="line">
              <a:avLst/>
            </a:prstGeom>
            <a:ln w="19050">
              <a:solidFill>
                <a:srgbClr val="4A7EB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9CFA080-0212-45AD-B222-DE32B982D847}"/>
                </a:ext>
              </a:extLst>
            </p:cNvPr>
            <p:cNvCxnSpPr>
              <a:cxnSpLocks/>
            </p:cNvCxnSpPr>
            <p:nvPr/>
          </p:nvCxnSpPr>
          <p:spPr>
            <a:xfrm>
              <a:off x="9857110" y="3093159"/>
              <a:ext cx="0" cy="304522"/>
            </a:xfrm>
            <a:prstGeom prst="line">
              <a:avLst/>
            </a:prstGeom>
            <a:ln w="19050">
              <a:solidFill>
                <a:srgbClr val="4A7EB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45D8BF-CAB8-4E68-A58C-34B60C0514C7}"/>
                </a:ext>
              </a:extLst>
            </p:cNvPr>
            <p:cNvCxnSpPr>
              <a:cxnSpLocks/>
            </p:cNvCxnSpPr>
            <p:nvPr/>
          </p:nvCxnSpPr>
          <p:spPr>
            <a:xfrm>
              <a:off x="5876342" y="2744233"/>
              <a:ext cx="0" cy="348926"/>
            </a:xfrm>
            <a:prstGeom prst="line">
              <a:avLst/>
            </a:prstGeom>
            <a:ln w="19050">
              <a:solidFill>
                <a:srgbClr val="4A7EB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74009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68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Kari Otterdal</dc:creator>
  <cp:lastModifiedBy>Kari Otterdal</cp:lastModifiedBy>
  <cp:revision>10</cp:revision>
  <dcterms:created xsi:type="dcterms:W3CDTF">2020-11-02T10:35:10Z</dcterms:created>
  <dcterms:modified xsi:type="dcterms:W3CDTF">2022-12-21T13:24:22Z</dcterms:modified>
</cp:coreProperties>
</file>