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2" r:id="rId2"/>
    <p:sldId id="265" r:id="rId3"/>
    <p:sldId id="260" r:id="rId4"/>
    <p:sldId id="259" r:id="rId5"/>
    <p:sldId id="256" r:id="rId6"/>
    <p:sldId id="257" r:id="rId7"/>
    <p:sldId id="266" r:id="rId8"/>
    <p:sldId id="263" r:id="rId9"/>
    <p:sldId id="264" r:id="rId10"/>
    <p:sldId id="267" r:id="rId11"/>
    <p:sldId id="258" r:id="rId12"/>
    <p:sldId id="261"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99CC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60"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CC42E9-775E-4CE1-A874-E1C294AAB7D7}" type="datetimeFigureOut">
              <a:rPr lang="el-GR" smtClean="0"/>
              <a:t>24/3/2014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1720D8-017A-49F2-8C3A-AFDC276D0401}" type="slidenum">
              <a:rPr lang="el-GR" smtClean="0"/>
              <a:t>‹#›</a:t>
            </a:fld>
            <a:endParaRPr lang="el-GR"/>
          </a:p>
        </p:txBody>
      </p:sp>
    </p:spTree>
    <p:extLst>
      <p:ext uri="{BB962C8B-B14F-4D97-AF65-F5344CB8AC3E}">
        <p14:creationId xmlns:p14="http://schemas.microsoft.com/office/powerpoint/2010/main" val="3140090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025EEB-0780-47AA-BCA4-1AD35F9E488C}" type="slidenum">
              <a:rPr lang="en-GB"/>
              <a:pPr/>
              <a:t>8</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77322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7BECDA-7E19-41FD-9C81-5CC287D2C510}" type="slidenum">
              <a:rPr lang="el-GR"/>
              <a:pPr/>
              <a:t>9</a:t>
            </a:fld>
            <a:endParaRPr lang="el-G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l-GR"/>
          </a:p>
        </p:txBody>
      </p:sp>
    </p:spTree>
    <p:extLst>
      <p:ext uri="{BB962C8B-B14F-4D97-AF65-F5344CB8AC3E}">
        <p14:creationId xmlns:p14="http://schemas.microsoft.com/office/powerpoint/2010/main" val="1478503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AB0D5933-11E3-4D61-A09A-1BCE9F8E2781}" type="datetimeFigureOut">
              <a:rPr lang="el-GR" smtClean="0"/>
              <a:t>24/3/2014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879138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B0D5933-11E3-4D61-A09A-1BCE9F8E2781}" type="datetimeFigureOut">
              <a:rPr lang="el-GR" smtClean="0"/>
              <a:t>24/3/2014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308423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B0D5933-11E3-4D61-A09A-1BCE9F8E2781}" type="datetimeFigureOut">
              <a:rPr lang="el-GR" smtClean="0"/>
              <a:t>24/3/2014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73087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B0D5933-11E3-4D61-A09A-1BCE9F8E2781}" type="datetimeFigureOut">
              <a:rPr lang="el-GR" smtClean="0"/>
              <a:t>24/3/2014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4090469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D5933-11E3-4D61-A09A-1BCE9F8E2781}" type="datetimeFigureOut">
              <a:rPr lang="el-GR" smtClean="0"/>
              <a:t>24/3/2014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3440178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AB0D5933-11E3-4D61-A09A-1BCE9F8E2781}" type="datetimeFigureOut">
              <a:rPr lang="el-GR" smtClean="0"/>
              <a:t>24/3/2014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4235102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AB0D5933-11E3-4D61-A09A-1BCE9F8E2781}" type="datetimeFigureOut">
              <a:rPr lang="el-GR" smtClean="0"/>
              <a:t>24/3/2014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2326202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AB0D5933-11E3-4D61-A09A-1BCE9F8E2781}" type="datetimeFigureOut">
              <a:rPr lang="el-GR" smtClean="0"/>
              <a:t>24/3/2014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142374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D5933-11E3-4D61-A09A-1BCE9F8E2781}" type="datetimeFigureOut">
              <a:rPr lang="el-GR" smtClean="0"/>
              <a:t>24/3/2014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304893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D5933-11E3-4D61-A09A-1BCE9F8E2781}" type="datetimeFigureOut">
              <a:rPr lang="el-GR" smtClean="0"/>
              <a:t>24/3/2014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1447384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D5933-11E3-4D61-A09A-1BCE9F8E2781}" type="datetimeFigureOut">
              <a:rPr lang="el-GR" smtClean="0"/>
              <a:t>24/3/2014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74067321-1E34-4167-83A8-FF73CE43579E}" type="slidenum">
              <a:rPr lang="el-GR" smtClean="0"/>
              <a:t>‹#›</a:t>
            </a:fld>
            <a:endParaRPr lang="el-GR"/>
          </a:p>
        </p:txBody>
      </p:sp>
    </p:spTree>
    <p:extLst>
      <p:ext uri="{BB962C8B-B14F-4D97-AF65-F5344CB8AC3E}">
        <p14:creationId xmlns:p14="http://schemas.microsoft.com/office/powerpoint/2010/main" val="357807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D5933-11E3-4D61-A09A-1BCE9F8E2781}" type="datetimeFigureOut">
              <a:rPr lang="el-GR" smtClean="0"/>
              <a:t>24/3/2014</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67321-1E34-4167-83A8-FF73CE43579E}" type="slidenum">
              <a:rPr lang="el-GR" smtClean="0"/>
              <a:t>‹#›</a:t>
            </a:fld>
            <a:endParaRPr lang="el-GR"/>
          </a:p>
        </p:txBody>
      </p:sp>
    </p:spTree>
    <p:extLst>
      <p:ext uri="{BB962C8B-B14F-4D97-AF65-F5344CB8AC3E}">
        <p14:creationId xmlns:p14="http://schemas.microsoft.com/office/powerpoint/2010/main" val="77585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53.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gif"/></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gif"/></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25.pn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1.png"/><Relationship Id="rId12" Type="http://schemas.openxmlformats.org/officeDocument/2006/relationships/oleObject" Target="../embeddings/oleObject2.bin"/><Relationship Id="rId17" Type="http://schemas.openxmlformats.org/officeDocument/2006/relationships/image" Target="../media/image36.jpeg"/><Relationship Id="rId2" Type="http://schemas.openxmlformats.org/officeDocument/2006/relationships/slideLayout" Target="../slideLayouts/slideLayout1.xml"/><Relationship Id="rId16" Type="http://schemas.openxmlformats.org/officeDocument/2006/relationships/image" Target="../media/image35.png"/><Relationship Id="rId1" Type="http://schemas.openxmlformats.org/officeDocument/2006/relationships/vmlDrawing" Target="../drawings/vmlDrawing1.vml"/><Relationship Id="rId6" Type="http://schemas.openxmlformats.org/officeDocument/2006/relationships/image" Target="../media/image30.png"/><Relationship Id="rId11" Type="http://schemas.openxmlformats.org/officeDocument/2006/relationships/image" Target="../media/image26.png"/><Relationship Id="rId5" Type="http://schemas.openxmlformats.org/officeDocument/2006/relationships/image" Target="../media/image29.png"/><Relationship Id="rId15" Type="http://schemas.openxmlformats.org/officeDocument/2006/relationships/image" Target="../media/image34.png"/><Relationship Id="rId10" Type="http://schemas.openxmlformats.org/officeDocument/2006/relationships/oleObject" Target="../embeddings/oleObject1.bin"/><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4.png"/><Relationship Id="rId18" Type="http://schemas.openxmlformats.org/officeDocument/2006/relationships/image" Target="../media/image48.png"/><Relationship Id="rId3" Type="http://schemas.openxmlformats.org/officeDocument/2006/relationships/notesSlide" Target="../notesSlides/notesSlide2.xml"/><Relationship Id="rId7" Type="http://schemas.openxmlformats.org/officeDocument/2006/relationships/image" Target="../media/image40.emf"/><Relationship Id="rId12" Type="http://schemas.openxmlformats.org/officeDocument/2006/relationships/image" Target="../media/image43.png"/><Relationship Id="rId17" Type="http://schemas.openxmlformats.org/officeDocument/2006/relationships/image" Target="../media/image47.png"/><Relationship Id="rId2" Type="http://schemas.openxmlformats.org/officeDocument/2006/relationships/slideLayout" Target="../slideLayouts/slideLayout1.xml"/><Relationship Id="rId16" Type="http://schemas.openxmlformats.org/officeDocument/2006/relationships/image" Target="../media/image29.png"/><Relationship Id="rId1" Type="http://schemas.openxmlformats.org/officeDocument/2006/relationships/vmlDrawing" Target="../drawings/vmlDrawing2.vml"/><Relationship Id="rId6" Type="http://schemas.openxmlformats.org/officeDocument/2006/relationships/image" Target="../media/image37.emf"/><Relationship Id="rId11" Type="http://schemas.openxmlformats.org/officeDocument/2006/relationships/image" Target="../media/image42.png"/><Relationship Id="rId5" Type="http://schemas.openxmlformats.org/officeDocument/2006/relationships/oleObject" Target="../embeddings/oleObject4.bin"/><Relationship Id="rId15" Type="http://schemas.openxmlformats.org/officeDocument/2006/relationships/image" Target="../media/image46.png"/><Relationship Id="rId10" Type="http://schemas.openxmlformats.org/officeDocument/2006/relationships/image" Target="../media/image38.emf"/><Relationship Id="rId19" Type="http://schemas.openxmlformats.org/officeDocument/2006/relationships/image" Target="../media/image49.jpeg"/><Relationship Id="rId4" Type="http://schemas.openxmlformats.org/officeDocument/2006/relationships/image" Target="../media/image39.png"/><Relationship Id="rId9" Type="http://schemas.openxmlformats.org/officeDocument/2006/relationships/oleObject" Target="../embeddings/oleObject5.bin"/><Relationship Id="rId1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400048" y="439574"/>
            <a:ext cx="10991851"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rPr>
              <a:t>My </a:t>
            </a:r>
            <a:r>
              <a:rPr lang="en-US" sz="5400" b="1" dirty="0" smtClean="0">
                <a:ln/>
                <a:solidFill>
                  <a:schemeClr val="accent4"/>
                </a:solidFill>
              </a:rPr>
              <a:t>lean</a:t>
            </a:r>
            <a:r>
              <a:rPr lang="en-US" sz="5400" b="1" dirty="0">
                <a:ln/>
                <a:solidFill>
                  <a:schemeClr val="accent4"/>
                </a:solidFill>
              </a:rPr>
              <a:t> </a:t>
            </a:r>
            <a:r>
              <a:rPr lang="en-US" sz="5400" b="1" dirty="0" smtClean="0">
                <a:ln/>
                <a:solidFill>
                  <a:schemeClr val="accent4"/>
                </a:solidFill>
              </a:rPr>
              <a:t>&amp; mean </a:t>
            </a:r>
            <a:r>
              <a:rPr lang="en-US" sz="5400" b="1" dirty="0" smtClean="0">
                <a:ln/>
                <a:blipFill dpi="0" rotWithShape="1">
                  <a:blip r:embed="rId2">
                    <a:extLst>
                      <a:ext uri="{28A0092B-C50C-407E-A947-70E740481C1C}">
                        <a14:useLocalDpi xmlns:a14="http://schemas.microsoft.com/office/drawing/2010/main" val="0"/>
                      </a:ext>
                    </a:extLst>
                  </a:blip>
                  <a:srcRect/>
                  <a:stretch>
                    <a:fillRect/>
                  </a:stretch>
                </a:blipFill>
              </a:rPr>
              <a:t>NORWEGIAN</a:t>
            </a:r>
            <a:r>
              <a:rPr lang="en-US" sz="5400" b="1" dirty="0" smtClean="0">
                <a:ln/>
                <a:solidFill>
                  <a:schemeClr val="accent4"/>
                </a:solidFill>
              </a:rPr>
              <a:t> MARIE CURIE IEF</a:t>
            </a:r>
            <a:endParaRPr lang="en-US" sz="5400" b="1" dirty="0">
              <a:ln/>
              <a:solidFill>
                <a:schemeClr val="accent4"/>
              </a:solidFill>
            </a:endParaRPr>
          </a:p>
        </p:txBody>
      </p:sp>
      <p:sp>
        <p:nvSpPr>
          <p:cNvPr id="5" name="Rectangle 4"/>
          <p:cNvSpPr/>
          <p:nvPr/>
        </p:nvSpPr>
        <p:spPr>
          <a:xfrm>
            <a:off x="4226236" y="5513588"/>
            <a:ext cx="7762895"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Theodossis A. Theodossiou</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5122" name="Picture 2" descr="http://ageingnetwork.eu/wp-content/uploads/Logo_Marie-Cur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049" y="2186803"/>
            <a:ext cx="3544265" cy="343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fp7-saveme.com/FP7-gen-RGB.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57659" y="2735803"/>
            <a:ext cx="2876630" cy="234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cordis.europa.eu/fp7/ict/creativity/horizon202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1672" r="18544"/>
          <a:stretch/>
        </p:blipFill>
        <p:spPr bwMode="auto">
          <a:xfrm>
            <a:off x="8812615" y="2670449"/>
            <a:ext cx="3035948" cy="2470707"/>
          </a:xfrm>
          <a:prstGeom prst="rect">
            <a:avLst/>
          </a:prstGeom>
          <a:noFill/>
          <a:extLst>
            <a:ext uri="{909E8E84-426E-40DD-AFC4-6F175D3DCCD1}">
              <a14:hiddenFill xmlns:a14="http://schemas.microsoft.com/office/drawing/2010/main">
                <a:solidFill>
                  <a:srgbClr val="FFFFFF"/>
                </a:solidFill>
              </a14:hiddenFill>
            </a:ext>
          </a:extLst>
        </p:spPr>
      </p:pic>
      <p:sp>
        <p:nvSpPr>
          <p:cNvPr id="2" name="Notched Right Arrow 1"/>
          <p:cNvSpPr/>
          <p:nvPr/>
        </p:nvSpPr>
        <p:spPr>
          <a:xfrm>
            <a:off x="7456868" y="3786389"/>
            <a:ext cx="1249250" cy="373487"/>
          </a:xfrm>
          <a:prstGeom prst="notchedRightArrow">
            <a:avLst/>
          </a:prstGeom>
          <a:gradFill flip="none" rotWithShape="1">
            <a:gsLst>
              <a:gs pos="0">
                <a:srgbClr val="0000FF"/>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082" name="Picture 10" descr="http://www.sas.com/offices/europe/norway/images/ous_logo_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821" y="5975253"/>
            <a:ext cx="2857500" cy="59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17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9575" y="-228600"/>
            <a:ext cx="13011150" cy="7315200"/>
          </a:xfrm>
          <a:prstGeom prst="rect">
            <a:avLst/>
          </a:prstGeom>
        </p:spPr>
      </p:pic>
      <p:sp>
        <p:nvSpPr>
          <p:cNvPr id="6" name="TextBox 5"/>
          <p:cNvSpPr txBox="1"/>
          <p:nvPr/>
        </p:nvSpPr>
        <p:spPr>
          <a:xfrm>
            <a:off x="3235875" y="5486400"/>
            <a:ext cx="6989414" cy="646331"/>
          </a:xfrm>
          <a:prstGeom prst="rect">
            <a:avLst/>
          </a:prstGeom>
          <a:solidFill>
            <a:schemeClr val="bg1">
              <a:alpha val="64000"/>
            </a:schemeClr>
          </a:solidFill>
        </p:spPr>
        <p:txBody>
          <a:bodyPr wrap="none" rtlCol="0">
            <a:spAutoFit/>
          </a:bodyPr>
          <a:lstStyle/>
          <a:p>
            <a:r>
              <a:rPr lang="en-US" b="1" dirty="0" smtClean="0">
                <a:solidFill>
                  <a:srgbClr val="FF0000"/>
                </a:solidFill>
                <a:latin typeface="Comic Sans MS" panose="030F0702030302020204" pitchFamily="66" charset="0"/>
              </a:rPr>
              <a:t>Kristian: Internationally acknowledged and very prominent in</a:t>
            </a:r>
          </a:p>
          <a:p>
            <a:r>
              <a:rPr lang="en-US" b="1" dirty="0" smtClean="0">
                <a:solidFill>
                  <a:srgbClr val="FF0000"/>
                </a:solidFill>
                <a:latin typeface="Comic Sans MS" panose="030F0702030302020204" pitchFamily="66" charset="0"/>
              </a:rPr>
              <a:t>PDT and also the father of Photochemical internalization</a:t>
            </a:r>
            <a:r>
              <a:rPr lang="en-US" dirty="0" smtClean="0">
                <a:latin typeface="Comic Sans MS" panose="030F0702030302020204" pitchFamily="66" charset="0"/>
              </a:rPr>
              <a:t>.</a:t>
            </a:r>
            <a:endParaRPr lang="el-GR" dirty="0">
              <a:latin typeface="Comic Sans MS" panose="030F0702030302020204" pitchFamily="66" charset="0"/>
            </a:endParaRPr>
          </a:p>
        </p:txBody>
      </p:sp>
    </p:spTree>
    <p:extLst>
      <p:ext uri="{BB962C8B-B14F-4D97-AF65-F5344CB8AC3E}">
        <p14:creationId xmlns:p14="http://schemas.microsoft.com/office/powerpoint/2010/main" val="349062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artisticFilmGrain grainSize="39"/>
                    </a14:imgEffect>
                  </a14:imgLayer>
                </a14:imgProps>
              </a:ext>
              <a:ext uri="{28A0092B-C50C-407E-A947-70E740481C1C}">
                <a14:useLocalDpi xmlns:a14="http://schemas.microsoft.com/office/drawing/2010/main" val="0"/>
              </a:ext>
            </a:extLst>
          </a:blip>
          <a:stretch>
            <a:fillRect/>
          </a:stretch>
        </p:blipFill>
        <p:spPr>
          <a:xfrm>
            <a:off x="0" y="857"/>
            <a:ext cx="9142857" cy="6857143"/>
          </a:xfrm>
          <a:prstGeom prst="rect">
            <a:avLst/>
          </a:prstGeom>
        </p:spPr>
      </p:pic>
      <p:sp>
        <p:nvSpPr>
          <p:cNvPr id="3" name="TextBox 2"/>
          <p:cNvSpPr txBox="1"/>
          <p:nvPr/>
        </p:nvSpPr>
        <p:spPr>
          <a:xfrm>
            <a:off x="9041749" y="1161896"/>
            <a:ext cx="3150251" cy="4524315"/>
          </a:xfrm>
          <a:prstGeom prst="rect">
            <a:avLst/>
          </a:prstGeom>
          <a:solidFill>
            <a:schemeClr val="tx1">
              <a:alpha val="83000"/>
            </a:schemeClr>
          </a:solidFill>
        </p:spPr>
        <p:txBody>
          <a:bodyPr wrap="square" rtlCol="0">
            <a:spAutoFit/>
          </a:bodyPr>
          <a:lstStyle/>
          <a:p>
            <a:pPr algn="ctr"/>
            <a:r>
              <a:rPr lang="en-US" dirty="0" smtClean="0">
                <a:solidFill>
                  <a:schemeClr val="bg1"/>
                </a:solidFill>
                <a:latin typeface="Comic Sans MS" panose="030F0702030302020204" pitchFamily="66" charset="0"/>
              </a:rPr>
              <a:t>So Kristian and I embarked into writing a proposal (summer 2012)  called “HYPERTAM” for a Marie Curie IEF fellowship which was well received and got a final score of 94% (December 2012). So I am here since June 2013. The application aims to a) explore the effect of TAM and </a:t>
            </a:r>
            <a:r>
              <a:rPr lang="en-US" dirty="0" err="1" smtClean="0">
                <a:solidFill>
                  <a:schemeClr val="bg1"/>
                </a:solidFill>
                <a:latin typeface="Comic Sans MS" panose="030F0702030302020204" pitchFamily="66" charset="0"/>
              </a:rPr>
              <a:t>myxo</a:t>
            </a:r>
            <a:r>
              <a:rPr lang="en-US" dirty="0" smtClean="0">
                <a:solidFill>
                  <a:schemeClr val="bg1"/>
                </a:solidFill>
                <a:latin typeface="Comic Sans MS" panose="030F0702030302020204" pitchFamily="66" charset="0"/>
              </a:rPr>
              <a:t> on MCF7s and b) also explore the potential synergy of TAM and </a:t>
            </a:r>
            <a:r>
              <a:rPr lang="en-US" dirty="0" err="1" smtClean="0">
                <a:solidFill>
                  <a:schemeClr val="bg1"/>
                </a:solidFill>
                <a:latin typeface="Comic Sans MS" panose="030F0702030302020204" pitchFamily="66" charset="0"/>
              </a:rPr>
              <a:t>hypericin</a:t>
            </a:r>
            <a:r>
              <a:rPr lang="en-US" dirty="0" smtClean="0">
                <a:solidFill>
                  <a:schemeClr val="bg1"/>
                </a:solidFill>
                <a:latin typeface="Comic Sans MS" panose="030F0702030302020204" pitchFamily="66" charset="0"/>
              </a:rPr>
              <a:t> through complex III inhibition.</a:t>
            </a:r>
            <a:endParaRPr lang="el-GR" dirty="0">
              <a:solidFill>
                <a:schemeClr val="bg1"/>
              </a:solidFill>
              <a:latin typeface="Comic Sans MS" panose="030F0702030302020204" pitchFamily="66" charset="0"/>
            </a:endParaRPr>
          </a:p>
        </p:txBody>
      </p:sp>
      <p:pic>
        <p:nvPicPr>
          <p:cNvPr id="5" name="Picture 4"/>
          <p:cNvPicPr>
            <a:picLocks noChangeAspect="1"/>
          </p:cNvPicPr>
          <p:nvPr/>
        </p:nvPicPr>
        <p:blipFill>
          <a:blip r:embed="rId4"/>
          <a:stretch>
            <a:fillRect/>
          </a:stretch>
        </p:blipFill>
        <p:spPr>
          <a:xfrm>
            <a:off x="0" y="0"/>
            <a:ext cx="9142857" cy="6848109"/>
          </a:xfrm>
          <a:prstGeom prst="rect">
            <a:avLst/>
          </a:prstGeom>
        </p:spPr>
      </p:pic>
      <p:pic>
        <p:nvPicPr>
          <p:cNvPr id="13314" name="Picture 2" descr="http://www.clker.com/cliparts/7/0/2/7/1195423550187356949molumen_red_approved_stamp.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1940" y="-250761"/>
            <a:ext cx="3763659" cy="2132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cordis.europa.eu/improving/icons/mcf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51894" y="5686211"/>
            <a:ext cx="1098876" cy="10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54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354" y="168812"/>
            <a:ext cx="11910646" cy="6771084"/>
          </a:xfrm>
          <a:prstGeom prst="rect">
            <a:avLst/>
          </a:prstGeom>
          <a:noFill/>
        </p:spPr>
        <p:txBody>
          <a:bodyPr wrap="square" rtlCol="0">
            <a:spAutoFit/>
          </a:bodyPr>
          <a:lstStyle/>
          <a:p>
            <a:r>
              <a:rPr lang="en-US" sz="2800" b="1" u="sng" dirty="0" smtClean="0">
                <a:latin typeface="Comic Sans MS" panose="030F0702030302020204" pitchFamily="66" charset="0"/>
              </a:rPr>
              <a:t>Some closing tips and remarks:</a:t>
            </a:r>
          </a:p>
          <a:p>
            <a:endParaRPr lang="en-US" sz="2000" b="1" dirty="0" smtClean="0">
              <a:latin typeface="Comic Sans MS" panose="030F0702030302020204" pitchFamily="66" charset="0"/>
            </a:endParaRPr>
          </a:p>
          <a:p>
            <a:pPr marL="342900" indent="-342900">
              <a:buFont typeface="Arial" panose="020B0604020202020204" pitchFamily="34" charset="0"/>
              <a:buChar char="•"/>
            </a:pPr>
            <a:r>
              <a:rPr lang="en-US" sz="2000" b="1" dirty="0" smtClean="0">
                <a:latin typeface="Comic Sans MS" panose="030F0702030302020204" pitchFamily="66" charset="0"/>
              </a:rPr>
              <a:t>Try to get hold of past successful Marie Curie projects to use as guides rather than templates</a:t>
            </a:r>
            <a:r>
              <a:rPr lang="en-US" sz="2000" b="1" dirty="0" smtClean="0">
                <a:latin typeface="Comic Sans MS" panose="030F0702030302020204" pitchFamily="66" charset="0"/>
              </a:rPr>
              <a:t>.</a:t>
            </a:r>
          </a:p>
          <a:p>
            <a:pPr marL="342900" indent="-342900">
              <a:buFont typeface="Arial" panose="020B0604020202020204" pitchFamily="34" charset="0"/>
              <a:buChar char="•"/>
            </a:pPr>
            <a:endParaRPr lang="en-US" sz="2000" b="1" dirty="0" smtClean="0">
              <a:latin typeface="Comic Sans MS" panose="030F0702030302020204" pitchFamily="66" charset="0"/>
            </a:endParaRPr>
          </a:p>
          <a:p>
            <a:pPr marL="342900" indent="-342900">
              <a:buFont typeface="Arial" panose="020B0604020202020204" pitchFamily="34" charset="0"/>
              <a:buChar char="•"/>
            </a:pPr>
            <a:r>
              <a:rPr lang="en-US" sz="2000" b="1" dirty="0" smtClean="0">
                <a:latin typeface="Comic Sans MS" panose="030F0702030302020204" pitchFamily="66" charset="0"/>
              </a:rPr>
              <a:t>Give a memorable “catchy” acronym that describes as close as possible your project </a:t>
            </a:r>
            <a:r>
              <a:rPr lang="en-US" sz="2000" b="1" dirty="0" smtClean="0">
                <a:solidFill>
                  <a:srgbClr val="FF0000"/>
                </a:solidFill>
                <a:latin typeface="Comic Sans MS" panose="030F0702030302020204" pitchFamily="66" charset="0"/>
              </a:rPr>
              <a:t>e.g.</a:t>
            </a:r>
            <a:r>
              <a:rPr lang="en-US" sz="2000" b="1" dirty="0" smtClean="0">
                <a:latin typeface="Comic Sans MS" panose="030F0702030302020204" pitchFamily="66" charset="0"/>
              </a:rPr>
              <a:t> </a:t>
            </a:r>
            <a:r>
              <a:rPr lang="en-US" sz="2000" b="1" dirty="0" smtClean="0">
                <a:solidFill>
                  <a:srgbClr val="FF0000"/>
                </a:solidFill>
                <a:latin typeface="Comic Sans MS" panose="030F0702030302020204" pitchFamily="66" charset="0"/>
              </a:rPr>
              <a:t>HYPERTAM = </a:t>
            </a:r>
            <a:r>
              <a:rPr lang="en-US" sz="2000" b="1" dirty="0" err="1" smtClean="0">
                <a:solidFill>
                  <a:srgbClr val="FF0000"/>
                </a:solidFill>
                <a:latin typeface="Comic Sans MS" panose="030F0702030302020204" pitchFamily="66" charset="0"/>
              </a:rPr>
              <a:t>Hypericin+Tamoxifen</a:t>
            </a:r>
            <a:endParaRPr lang="en-US" sz="2000" b="1" dirty="0" smtClean="0">
              <a:solidFill>
                <a:srgbClr val="FF0000"/>
              </a:solidFill>
              <a:latin typeface="Comic Sans MS" panose="030F0702030302020204" pitchFamily="66" charset="0"/>
            </a:endParaRPr>
          </a:p>
          <a:p>
            <a:endParaRPr lang="en-US" sz="2000" b="1" dirty="0">
              <a:solidFill>
                <a:srgbClr val="FF0000"/>
              </a:solidFill>
              <a:latin typeface="Comic Sans MS" panose="030F0702030302020204" pitchFamily="66" charset="0"/>
            </a:endParaRPr>
          </a:p>
          <a:p>
            <a:pPr marL="342900" indent="-342900">
              <a:buFont typeface="Arial" panose="020B0604020202020204" pitchFamily="34" charset="0"/>
              <a:buChar char="•"/>
            </a:pPr>
            <a:r>
              <a:rPr lang="en-US" sz="2000" b="1" dirty="0" smtClean="0">
                <a:latin typeface="Comic Sans MS" panose="030F0702030302020204" pitchFamily="66" charset="0"/>
              </a:rPr>
              <a:t>Use at least a picture or a drawing to illustrate your proposal.  “An image is worth 1000 words” and also breaks the reviewers boredom.</a:t>
            </a:r>
          </a:p>
          <a:p>
            <a:endParaRPr lang="en-US" sz="2000" b="1" dirty="0">
              <a:latin typeface="Comic Sans MS" panose="030F0702030302020204" pitchFamily="66" charset="0"/>
            </a:endParaRPr>
          </a:p>
          <a:p>
            <a:pPr marL="342900" indent="-342900">
              <a:buFont typeface="Arial" panose="020B0604020202020204" pitchFamily="34" charset="0"/>
              <a:buChar char="•"/>
            </a:pPr>
            <a:r>
              <a:rPr lang="en-US" sz="2000" b="1" dirty="0">
                <a:latin typeface="Comic Sans MS" panose="030F0702030302020204" pitchFamily="66" charset="0"/>
              </a:rPr>
              <a:t>The Marie Curie proposal was an eye opener for </a:t>
            </a:r>
            <a:r>
              <a:rPr lang="en-US" sz="2000" b="1" dirty="0" smtClean="0">
                <a:latin typeface="Comic Sans MS" panose="030F0702030302020204" pitchFamily="66" charset="0"/>
              </a:rPr>
              <a:t>me: </a:t>
            </a:r>
            <a:r>
              <a:rPr lang="en-US" sz="2000" b="1" dirty="0">
                <a:latin typeface="Comic Sans MS" panose="030F0702030302020204" pitchFamily="66" charset="0"/>
              </a:rPr>
              <a:t>The strategy of writing an EU application. After this now we have submitted a proposal in health (Horizon 2020), and are planning to carry on with further applications. </a:t>
            </a:r>
          </a:p>
          <a:p>
            <a:endParaRPr lang="en-US" sz="2000" b="1" dirty="0" smtClean="0">
              <a:latin typeface="Comic Sans MS" panose="030F0702030302020204" pitchFamily="66" charset="0"/>
            </a:endParaRPr>
          </a:p>
          <a:p>
            <a:r>
              <a:rPr lang="en-US" sz="2000" b="1" dirty="0" smtClean="0">
                <a:solidFill>
                  <a:srgbClr val="FF0000"/>
                </a:solidFill>
                <a:latin typeface="Comic Sans MS" panose="030F0702030302020204" pitchFamily="66" charset="0"/>
                <a:sym typeface="Wingdings" panose="05000000000000000000" pitchFamily="2" charset="2"/>
              </a:rPr>
              <a:t></a:t>
            </a:r>
            <a:r>
              <a:rPr lang="en-US" sz="2000" b="1" dirty="0" smtClean="0">
                <a:latin typeface="Comic Sans MS" panose="030F0702030302020204" pitchFamily="66" charset="0"/>
              </a:rPr>
              <a:t>Here we have a team of people who are brilliant and expert in supporting such efforts. I know because of their help with my IEF but also we have recently been liaising in writing our EU Health (Horizon 2020) application and they are really </a:t>
            </a:r>
            <a:r>
              <a:rPr lang="en-US" sz="2000" b="1" dirty="0" smtClean="0">
                <a:solidFill>
                  <a:srgbClr val="FF0000"/>
                </a:solidFill>
                <a:latin typeface="Comic Sans MS" panose="030F0702030302020204" pitchFamily="66" charset="0"/>
              </a:rPr>
              <a:t>the bee’s knees!</a:t>
            </a:r>
          </a:p>
          <a:p>
            <a:endParaRPr lang="en-US" sz="2000" b="1" dirty="0">
              <a:latin typeface="Comic Sans MS" panose="030F0702030302020204" pitchFamily="66" charset="0"/>
            </a:endParaRPr>
          </a:p>
          <a:p>
            <a:pPr algn="ctr"/>
            <a:r>
              <a:rPr lang="en-US" sz="2800" b="1" dirty="0" smtClean="0">
                <a:latin typeface="Comic Sans MS" panose="030F0702030302020204" pitchFamily="66" charset="0"/>
              </a:rPr>
              <a:t>TUSEN TAKK </a:t>
            </a:r>
            <a:r>
              <a:rPr lang="en-US" sz="2800" b="1" dirty="0" err="1" smtClean="0">
                <a:latin typeface="Comic Sans MS" panose="030F0702030302020204" pitchFamily="66" charset="0"/>
              </a:rPr>
              <a:t>og</a:t>
            </a:r>
            <a:r>
              <a:rPr lang="en-US" sz="2800" b="1" dirty="0" smtClean="0">
                <a:latin typeface="Comic Sans MS" panose="030F0702030302020204" pitchFamily="66" charset="0"/>
              </a:rPr>
              <a:t> </a:t>
            </a:r>
            <a:r>
              <a:rPr lang="en-US" sz="2800" b="1" dirty="0" err="1" smtClean="0">
                <a:latin typeface="Comic Sans MS" panose="030F0702030302020204" pitchFamily="66" charset="0"/>
              </a:rPr>
              <a:t>Tvi</a:t>
            </a:r>
            <a:r>
              <a:rPr lang="en-US" sz="2800" b="1" dirty="0" smtClean="0">
                <a:latin typeface="Comic Sans MS" panose="030F0702030302020204" pitchFamily="66" charset="0"/>
              </a:rPr>
              <a:t> </a:t>
            </a:r>
            <a:r>
              <a:rPr lang="en-US" sz="2800" b="1" dirty="0" err="1" smtClean="0">
                <a:latin typeface="Comic Sans MS" panose="030F0702030302020204" pitchFamily="66" charset="0"/>
              </a:rPr>
              <a:t>Tvi</a:t>
            </a:r>
            <a:r>
              <a:rPr lang="en-US" sz="2800" b="1" dirty="0" smtClean="0">
                <a:latin typeface="Comic Sans MS" panose="030F0702030302020204" pitchFamily="66" charset="0"/>
              </a:rPr>
              <a:t> !!!!</a:t>
            </a:r>
            <a:endParaRPr lang="en-US" sz="2800" b="1" dirty="0">
              <a:latin typeface="Comic Sans MS" panose="030F0702030302020204" pitchFamily="66" charset="0"/>
            </a:endParaRPr>
          </a:p>
          <a:p>
            <a:endParaRPr lang="en-US" dirty="0" smtClean="0"/>
          </a:p>
        </p:txBody>
      </p:sp>
      <p:pic>
        <p:nvPicPr>
          <p:cNvPr id="9218" name="Picture 2" descr="https://www.minjournal.no/ressurs/mr/images/OUS_logo_gif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0086" y="6089870"/>
            <a:ext cx="3009900" cy="628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ordis.europa.eu/improving/icons/mcf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354" y="5806800"/>
            <a:ext cx="1098876" cy="10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445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389" y="4407324"/>
            <a:ext cx="1022193" cy="1022193"/>
          </a:xfrm>
          <a:prstGeom prst="rect">
            <a:avLst/>
          </a:prstGeom>
        </p:spPr>
      </p:pic>
      <p:pic>
        <p:nvPicPr>
          <p:cNvPr id="3078" name="Picture 6" descr="http://fc05.deviantart.net/fs28/i/2008/127/3/e/Sookie_Norway_Flag_Button_Gif_by_sookiesooke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80361" y="68177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png-2.findicons.com/files/icons/656/rounded_world_flags/256/united_kingdo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558" y="2236899"/>
            <a:ext cx="1211687" cy="1211687"/>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8"/>
          <p:cNvSpPr/>
          <p:nvPr/>
        </p:nvSpPr>
        <p:spPr>
          <a:xfrm>
            <a:off x="2278966" y="2546252"/>
            <a:ext cx="6288259" cy="1772530"/>
          </a:xfrm>
          <a:custGeom>
            <a:avLst/>
            <a:gdLst>
              <a:gd name="connsiteX0" fmla="*/ 6288259 w 6288259"/>
              <a:gd name="connsiteY0" fmla="*/ 1772530 h 1772530"/>
              <a:gd name="connsiteX1" fmla="*/ 3108960 w 6288259"/>
              <a:gd name="connsiteY1" fmla="*/ 393896 h 1772530"/>
              <a:gd name="connsiteX2" fmla="*/ 0 w 6288259"/>
              <a:gd name="connsiteY2" fmla="*/ 0 h 1772530"/>
            </a:gdLst>
            <a:ahLst/>
            <a:cxnLst>
              <a:cxn ang="0">
                <a:pos x="connsiteX0" y="connsiteY0"/>
              </a:cxn>
              <a:cxn ang="0">
                <a:pos x="connsiteX1" y="connsiteY1"/>
              </a:cxn>
              <a:cxn ang="0">
                <a:pos x="connsiteX2" y="connsiteY2"/>
              </a:cxn>
            </a:cxnLst>
            <a:rect l="l" t="t" r="r" b="b"/>
            <a:pathLst>
              <a:path w="6288259" h="1772530">
                <a:moveTo>
                  <a:pt x="6288259" y="1772530"/>
                </a:moveTo>
                <a:cubicBezTo>
                  <a:pt x="5222631" y="1230924"/>
                  <a:pt x="4157003" y="689318"/>
                  <a:pt x="3108960" y="393896"/>
                </a:cubicBezTo>
                <a:cubicBezTo>
                  <a:pt x="2060917" y="98474"/>
                  <a:pt x="1030458" y="49237"/>
                  <a:pt x="0" y="0"/>
                </a:cubicBezTo>
              </a:path>
            </a:pathLst>
          </a:custGeom>
          <a:noFill/>
          <a:ln w="38100">
            <a:solidFill>
              <a:srgbClr val="FFFF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Freeform 11"/>
          <p:cNvSpPr/>
          <p:nvPr/>
        </p:nvSpPr>
        <p:spPr>
          <a:xfrm>
            <a:off x="2067951" y="1881903"/>
            <a:ext cx="6710289" cy="2338405"/>
          </a:xfrm>
          <a:custGeom>
            <a:avLst/>
            <a:gdLst>
              <a:gd name="connsiteX0" fmla="*/ 0 w 6710289"/>
              <a:gd name="connsiteY0" fmla="*/ 340792 h 2338405"/>
              <a:gd name="connsiteX1" fmla="*/ 3460652 w 6710289"/>
              <a:gd name="connsiteY1" fmla="*/ 157912 h 2338405"/>
              <a:gd name="connsiteX2" fmla="*/ 6710289 w 6710289"/>
              <a:gd name="connsiteY2" fmla="*/ 2338405 h 2338405"/>
            </a:gdLst>
            <a:ahLst/>
            <a:cxnLst>
              <a:cxn ang="0">
                <a:pos x="connsiteX0" y="connsiteY0"/>
              </a:cxn>
              <a:cxn ang="0">
                <a:pos x="connsiteX1" y="connsiteY1"/>
              </a:cxn>
              <a:cxn ang="0">
                <a:pos x="connsiteX2" y="connsiteY2"/>
              </a:cxn>
            </a:cxnLst>
            <a:rect l="l" t="t" r="r" b="b"/>
            <a:pathLst>
              <a:path w="6710289" h="2338405">
                <a:moveTo>
                  <a:pt x="0" y="340792"/>
                </a:moveTo>
                <a:cubicBezTo>
                  <a:pt x="1171135" y="82884"/>
                  <a:pt x="2342271" y="-175023"/>
                  <a:pt x="3460652" y="157912"/>
                </a:cubicBezTo>
                <a:cubicBezTo>
                  <a:pt x="4579033" y="490847"/>
                  <a:pt x="5644661" y="1414626"/>
                  <a:pt x="6710289" y="2338405"/>
                </a:cubicBezTo>
              </a:path>
            </a:pathLst>
          </a:custGeom>
          <a:noFill/>
          <a:ln w="38100">
            <a:solidFill>
              <a:srgbClr val="FFC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8857086" y="5595617"/>
            <a:ext cx="2808782"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rPr>
              <a:t>1990 BSc Physics NKUA</a:t>
            </a:r>
            <a:endParaRPr lang="el-GR" dirty="0">
              <a:solidFill>
                <a:srgbClr val="FF0000"/>
              </a:solidFill>
              <a:latin typeface="Comic Sans MS" panose="030F0702030302020204" pitchFamily="66" charset="0"/>
            </a:endParaRPr>
          </a:p>
        </p:txBody>
      </p:sp>
      <p:sp>
        <p:nvSpPr>
          <p:cNvPr id="84" name="TextBox 83"/>
          <p:cNvSpPr txBox="1"/>
          <p:nvPr/>
        </p:nvSpPr>
        <p:spPr>
          <a:xfrm>
            <a:off x="405544" y="3623214"/>
            <a:ext cx="1854557" cy="646331"/>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1995 PhD Physics U </a:t>
            </a:r>
            <a:r>
              <a:rPr lang="en-US" dirty="0" err="1" smtClean="0">
                <a:solidFill>
                  <a:srgbClr val="FF0000"/>
                </a:solidFill>
                <a:latin typeface="Comic Sans MS" panose="030F0702030302020204" pitchFamily="66" charset="0"/>
              </a:rPr>
              <a:t>Bham</a:t>
            </a:r>
            <a:endParaRPr lang="el-GR" dirty="0">
              <a:solidFill>
                <a:srgbClr val="FF0000"/>
              </a:solidFill>
              <a:latin typeface="Comic Sans MS" panose="030F0702030302020204" pitchFamily="66" charset="0"/>
            </a:endParaRPr>
          </a:p>
        </p:txBody>
      </p:sp>
      <p:grpSp>
        <p:nvGrpSpPr>
          <p:cNvPr id="16" name="Group 15"/>
          <p:cNvGrpSpPr/>
          <p:nvPr/>
        </p:nvGrpSpPr>
        <p:grpSpPr>
          <a:xfrm>
            <a:off x="2034862" y="3412901"/>
            <a:ext cx="6645499" cy="2580796"/>
            <a:chOff x="2034862" y="3412901"/>
            <a:chExt cx="6645499" cy="2580796"/>
          </a:xfrm>
        </p:grpSpPr>
        <p:sp>
          <p:nvSpPr>
            <p:cNvPr id="6" name="Freeform 5"/>
            <p:cNvSpPr/>
            <p:nvPr/>
          </p:nvSpPr>
          <p:spPr>
            <a:xfrm>
              <a:off x="2034862" y="3412901"/>
              <a:ext cx="6645499" cy="2580796"/>
            </a:xfrm>
            <a:custGeom>
              <a:avLst/>
              <a:gdLst>
                <a:gd name="connsiteX0" fmla="*/ 6645499 w 6645499"/>
                <a:gd name="connsiteY0" fmla="*/ 2099257 h 2580796"/>
                <a:gd name="connsiteX1" fmla="*/ 5434884 w 6645499"/>
                <a:gd name="connsiteY1" fmla="*/ 2434107 h 2580796"/>
                <a:gd name="connsiteX2" fmla="*/ 0 w 6645499"/>
                <a:gd name="connsiteY2" fmla="*/ 0 h 2580796"/>
                <a:gd name="connsiteX3" fmla="*/ 0 w 6645499"/>
                <a:gd name="connsiteY3" fmla="*/ 0 h 2580796"/>
              </a:gdLst>
              <a:ahLst/>
              <a:cxnLst>
                <a:cxn ang="0">
                  <a:pos x="connsiteX0" y="connsiteY0"/>
                </a:cxn>
                <a:cxn ang="0">
                  <a:pos x="connsiteX1" y="connsiteY1"/>
                </a:cxn>
                <a:cxn ang="0">
                  <a:pos x="connsiteX2" y="connsiteY2"/>
                </a:cxn>
                <a:cxn ang="0">
                  <a:pos x="connsiteX3" y="connsiteY3"/>
                </a:cxn>
              </a:cxnLst>
              <a:rect l="l" t="t" r="r" b="b"/>
              <a:pathLst>
                <a:path w="6645499" h="2580796">
                  <a:moveTo>
                    <a:pt x="6645499" y="2099257"/>
                  </a:moveTo>
                  <a:cubicBezTo>
                    <a:pt x="6593983" y="2441620"/>
                    <a:pt x="6542467" y="2783983"/>
                    <a:pt x="5434884" y="2434107"/>
                  </a:cubicBezTo>
                  <a:cubicBezTo>
                    <a:pt x="4327301" y="2084231"/>
                    <a:pt x="0" y="0"/>
                    <a:pt x="0" y="0"/>
                  </a:cubicBezTo>
                  <a:lnTo>
                    <a:pt x="0" y="0"/>
                  </a:lnTo>
                </a:path>
              </a:pathLst>
            </a:custGeom>
            <a:noFill/>
            <a:ln w="38100">
              <a:solidFill>
                <a:srgbClr val="FFFF00"/>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5" name="TextBox 84"/>
            <p:cNvSpPr txBox="1"/>
            <p:nvPr/>
          </p:nvSpPr>
          <p:spPr>
            <a:xfrm rot="1510195">
              <a:off x="3189921" y="4878437"/>
              <a:ext cx="3139001"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rPr>
                <a:t>1991-2 Scholarship SSF GR</a:t>
              </a:r>
              <a:endParaRPr lang="el-GR" dirty="0">
                <a:solidFill>
                  <a:srgbClr val="FF0000"/>
                </a:solidFill>
                <a:latin typeface="Comic Sans MS" panose="030F0702030302020204" pitchFamily="66" charset="0"/>
              </a:endParaRPr>
            </a:p>
          </p:txBody>
        </p:sp>
      </p:grpSp>
      <p:grpSp>
        <p:nvGrpSpPr>
          <p:cNvPr id="17" name="Group 16"/>
          <p:cNvGrpSpPr/>
          <p:nvPr/>
        </p:nvGrpSpPr>
        <p:grpSpPr>
          <a:xfrm>
            <a:off x="2316695" y="2941217"/>
            <a:ext cx="5969287" cy="1860556"/>
            <a:chOff x="2316695" y="2941217"/>
            <a:chExt cx="5969287" cy="1860556"/>
          </a:xfrm>
        </p:grpSpPr>
        <p:cxnSp>
          <p:nvCxnSpPr>
            <p:cNvPr id="8" name="Straight Arrow Connector 7"/>
            <p:cNvCxnSpPr/>
            <p:nvPr/>
          </p:nvCxnSpPr>
          <p:spPr>
            <a:xfrm>
              <a:off x="2316695" y="2941217"/>
              <a:ext cx="5969287" cy="1860556"/>
            </a:xfrm>
            <a:prstGeom prst="straightConnector1">
              <a:avLst/>
            </a:prstGeom>
            <a:ln w="38100">
              <a:solidFill>
                <a:srgbClr val="FFC000"/>
              </a:solidFill>
              <a:tailEnd type="stealth" w="lg" len="lg"/>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rot="1056768">
              <a:off x="3907426" y="3970063"/>
              <a:ext cx="2710999" cy="369332"/>
            </a:xfrm>
            <a:prstGeom prst="rect">
              <a:avLst/>
            </a:prstGeom>
            <a:noFill/>
          </p:spPr>
          <p:txBody>
            <a:bodyPr wrap="none" rtlCol="0">
              <a:spAutoFit/>
            </a:bodyPr>
            <a:lstStyle/>
            <a:p>
              <a:r>
                <a:rPr lang="en-US" dirty="0" smtClean="0">
                  <a:solidFill>
                    <a:srgbClr val="FF0000"/>
                  </a:solidFill>
                  <a:latin typeface="Comic Sans MS" panose="030F0702030302020204" pitchFamily="66" charset="0"/>
                </a:rPr>
                <a:t>1996-7 Military service</a:t>
              </a:r>
              <a:endParaRPr lang="el-GR" dirty="0">
                <a:solidFill>
                  <a:srgbClr val="FF0000"/>
                </a:solidFill>
                <a:latin typeface="Comic Sans MS" panose="030F0702030302020204" pitchFamily="66" charset="0"/>
              </a:endParaRPr>
            </a:p>
          </p:txBody>
        </p:sp>
      </p:grpSp>
      <p:sp>
        <p:nvSpPr>
          <p:cNvPr id="87" name="TextBox 86"/>
          <p:cNvSpPr txBox="1"/>
          <p:nvPr/>
        </p:nvSpPr>
        <p:spPr>
          <a:xfrm>
            <a:off x="9354695" y="4759648"/>
            <a:ext cx="2420143" cy="646331"/>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1998-2001 Post-doc NTUA (biophysics)</a:t>
            </a:r>
            <a:endParaRPr lang="el-GR" dirty="0">
              <a:solidFill>
                <a:srgbClr val="FF0000"/>
              </a:solidFill>
              <a:latin typeface="Comic Sans MS" panose="030F0702030302020204" pitchFamily="66" charset="0"/>
            </a:endParaRPr>
          </a:p>
        </p:txBody>
      </p:sp>
      <p:sp>
        <p:nvSpPr>
          <p:cNvPr id="88" name="TextBox 87"/>
          <p:cNvSpPr txBox="1"/>
          <p:nvPr/>
        </p:nvSpPr>
        <p:spPr>
          <a:xfrm>
            <a:off x="279147" y="1541331"/>
            <a:ext cx="1854557" cy="646331"/>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2001-6 Postdoc UCL (PDT)</a:t>
            </a:r>
            <a:endParaRPr lang="el-GR" dirty="0">
              <a:solidFill>
                <a:srgbClr val="FF0000"/>
              </a:solidFill>
              <a:latin typeface="Comic Sans MS" panose="030F0702030302020204" pitchFamily="66" charset="0"/>
            </a:endParaRPr>
          </a:p>
        </p:txBody>
      </p:sp>
      <p:sp>
        <p:nvSpPr>
          <p:cNvPr id="89" name="TextBox 88"/>
          <p:cNvSpPr txBox="1"/>
          <p:nvPr/>
        </p:nvSpPr>
        <p:spPr>
          <a:xfrm>
            <a:off x="9668119" y="4018498"/>
            <a:ext cx="2420143" cy="646331"/>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2006-2013 NCSR “</a:t>
            </a:r>
            <a:r>
              <a:rPr lang="en-US" dirty="0" err="1" smtClean="0">
                <a:solidFill>
                  <a:srgbClr val="FF0000"/>
                </a:solidFill>
                <a:latin typeface="Comic Sans MS" panose="030F0702030302020204" pitchFamily="66" charset="0"/>
              </a:rPr>
              <a:t>Demokritos</a:t>
            </a:r>
            <a:r>
              <a:rPr lang="en-US" dirty="0" smtClean="0">
                <a:solidFill>
                  <a:srgbClr val="FF0000"/>
                </a:solidFill>
                <a:latin typeface="Comic Sans MS" panose="030F0702030302020204" pitchFamily="66" charset="0"/>
              </a:rPr>
              <a:t>”</a:t>
            </a:r>
            <a:endParaRPr lang="el-GR" dirty="0">
              <a:solidFill>
                <a:srgbClr val="FF0000"/>
              </a:solidFill>
              <a:latin typeface="Comic Sans MS" panose="030F0702030302020204" pitchFamily="66" charset="0"/>
            </a:endParaRPr>
          </a:p>
        </p:txBody>
      </p:sp>
      <p:grpSp>
        <p:nvGrpSpPr>
          <p:cNvPr id="18" name="Group 17"/>
          <p:cNvGrpSpPr/>
          <p:nvPr/>
        </p:nvGrpSpPr>
        <p:grpSpPr>
          <a:xfrm>
            <a:off x="9217497" y="1992832"/>
            <a:ext cx="3028372" cy="2532185"/>
            <a:chOff x="9217497" y="1992832"/>
            <a:chExt cx="3028372" cy="2532185"/>
          </a:xfrm>
        </p:grpSpPr>
        <p:sp>
          <p:nvSpPr>
            <p:cNvPr id="13" name="Freeform 12"/>
            <p:cNvSpPr/>
            <p:nvPr/>
          </p:nvSpPr>
          <p:spPr>
            <a:xfrm>
              <a:off x="9217497" y="1992832"/>
              <a:ext cx="992514" cy="2532185"/>
            </a:xfrm>
            <a:custGeom>
              <a:avLst/>
              <a:gdLst>
                <a:gd name="connsiteX0" fmla="*/ 0 w 992514"/>
                <a:gd name="connsiteY0" fmla="*/ 2532185 h 2532185"/>
                <a:gd name="connsiteX1" fmla="*/ 984738 w 992514"/>
                <a:gd name="connsiteY1" fmla="*/ 1491176 h 2532185"/>
                <a:gd name="connsiteX2" fmla="*/ 379828 w 992514"/>
                <a:gd name="connsiteY2" fmla="*/ 0 h 2532185"/>
              </a:gdLst>
              <a:ahLst/>
              <a:cxnLst>
                <a:cxn ang="0">
                  <a:pos x="connsiteX0" y="connsiteY0"/>
                </a:cxn>
                <a:cxn ang="0">
                  <a:pos x="connsiteX1" y="connsiteY1"/>
                </a:cxn>
                <a:cxn ang="0">
                  <a:pos x="connsiteX2" y="connsiteY2"/>
                </a:cxn>
              </a:cxnLst>
              <a:rect l="l" t="t" r="r" b="b"/>
              <a:pathLst>
                <a:path w="992514" h="2532185">
                  <a:moveTo>
                    <a:pt x="0" y="2532185"/>
                  </a:moveTo>
                  <a:cubicBezTo>
                    <a:pt x="460716" y="2222696"/>
                    <a:pt x="921433" y="1913207"/>
                    <a:pt x="984738" y="1491176"/>
                  </a:cubicBezTo>
                  <a:cubicBezTo>
                    <a:pt x="1048043" y="1069145"/>
                    <a:pt x="713935" y="534572"/>
                    <a:pt x="379828" y="0"/>
                  </a:cubicBezTo>
                </a:path>
              </a:pathLst>
            </a:custGeom>
            <a:noFill/>
            <a:ln w="38100">
              <a:solidFill>
                <a:srgbClr val="FF0066"/>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0" name="TextBox 89"/>
            <p:cNvSpPr txBox="1"/>
            <p:nvPr/>
          </p:nvSpPr>
          <p:spPr>
            <a:xfrm>
              <a:off x="9825726" y="2467667"/>
              <a:ext cx="2420143" cy="646331"/>
            </a:xfrm>
            <a:prstGeom prst="rect">
              <a:avLst/>
            </a:prstGeom>
            <a:noFill/>
          </p:spPr>
          <p:txBody>
            <a:bodyPr wrap="square" rtlCol="0">
              <a:spAutoFit/>
            </a:bodyPr>
            <a:lstStyle/>
            <a:p>
              <a:pPr algn="ctr"/>
              <a:r>
                <a:rPr lang="en-US" dirty="0" smtClean="0">
                  <a:solidFill>
                    <a:schemeClr val="bg1"/>
                  </a:solidFill>
                  <a:latin typeface="Comic Sans MS" panose="030F0702030302020204" pitchFamily="66" charset="0"/>
                </a:rPr>
                <a:t>Marie-Curie</a:t>
              </a:r>
            </a:p>
            <a:p>
              <a:pPr algn="ctr"/>
              <a:r>
                <a:rPr lang="en-US" dirty="0" smtClean="0">
                  <a:solidFill>
                    <a:schemeClr val="bg1"/>
                  </a:solidFill>
                  <a:latin typeface="Comic Sans MS" panose="030F0702030302020204" pitchFamily="66" charset="0"/>
                </a:rPr>
                <a:t>IEF</a:t>
              </a:r>
              <a:endParaRPr lang="el-GR" dirty="0">
                <a:solidFill>
                  <a:schemeClr val="bg1"/>
                </a:solidFill>
                <a:latin typeface="Comic Sans MS" panose="030F0702030302020204" pitchFamily="66" charset="0"/>
              </a:endParaRPr>
            </a:p>
          </p:txBody>
        </p:sp>
      </p:grpSp>
      <p:sp>
        <p:nvSpPr>
          <p:cNvPr id="91" name="TextBox 90"/>
          <p:cNvSpPr txBox="1"/>
          <p:nvPr/>
        </p:nvSpPr>
        <p:spPr>
          <a:xfrm>
            <a:off x="9771857" y="749819"/>
            <a:ext cx="2420143" cy="646331"/>
          </a:xfrm>
          <a:prstGeom prst="rect">
            <a:avLst/>
          </a:prstGeom>
          <a:noFill/>
        </p:spPr>
        <p:txBody>
          <a:bodyPr wrap="square" rtlCol="0">
            <a:spAutoFit/>
          </a:bodyPr>
          <a:lstStyle/>
          <a:p>
            <a:pPr algn="ctr"/>
            <a:r>
              <a:rPr lang="en-US" dirty="0" smtClean="0">
                <a:solidFill>
                  <a:srgbClr val="FF0000"/>
                </a:solidFill>
                <a:latin typeface="Comic Sans MS" panose="030F0702030302020204" pitchFamily="66" charset="0"/>
              </a:rPr>
              <a:t>2013- IKF </a:t>
            </a:r>
            <a:r>
              <a:rPr lang="en-US" dirty="0" err="1" smtClean="0">
                <a:solidFill>
                  <a:srgbClr val="FF0000"/>
                </a:solidFill>
                <a:latin typeface="Comic Sans MS" panose="030F0702030302020204" pitchFamily="66" charset="0"/>
              </a:rPr>
              <a:t>Strålingbiologi</a:t>
            </a:r>
            <a:endParaRPr lang="el-GR" dirty="0">
              <a:solidFill>
                <a:srgbClr val="FF0000"/>
              </a:solidFill>
              <a:latin typeface="Comic Sans MS" panose="030F0702030302020204" pitchFamily="66" charset="0"/>
            </a:endParaRPr>
          </a:p>
        </p:txBody>
      </p:sp>
      <p:sp>
        <p:nvSpPr>
          <p:cNvPr id="15" name="TextBox 14"/>
          <p:cNvSpPr txBox="1"/>
          <p:nvPr/>
        </p:nvSpPr>
        <p:spPr>
          <a:xfrm>
            <a:off x="1206425" y="157751"/>
            <a:ext cx="6293711" cy="523220"/>
          </a:xfrm>
          <a:prstGeom prst="rect">
            <a:avLst/>
          </a:prstGeom>
          <a:noFill/>
        </p:spPr>
        <p:txBody>
          <a:bodyPr wrap="none" rtlCol="0">
            <a:spAutoFit/>
          </a:bodyPr>
          <a:lstStyle/>
          <a:p>
            <a:r>
              <a:rPr lang="en-US" sz="2800" b="1" dirty="0" smtClean="0">
                <a:solidFill>
                  <a:schemeClr val="bg1"/>
                </a:solidFill>
                <a:latin typeface="Comic Sans MS" panose="030F0702030302020204" pitchFamily="66" charset="0"/>
              </a:rPr>
              <a:t>First, my </a:t>
            </a:r>
            <a:r>
              <a:rPr lang="en-US" sz="2800" b="1" dirty="0" err="1" smtClean="0">
                <a:solidFill>
                  <a:schemeClr val="bg1"/>
                </a:solidFill>
                <a:latin typeface="Comic Sans MS" panose="030F0702030302020204" pitchFamily="66" charset="0"/>
              </a:rPr>
              <a:t>Biosketch</a:t>
            </a:r>
            <a:r>
              <a:rPr lang="en-US" sz="2800" b="1" dirty="0" smtClean="0">
                <a:solidFill>
                  <a:schemeClr val="bg1"/>
                </a:solidFill>
                <a:latin typeface="Comic Sans MS" panose="030F0702030302020204" pitchFamily="66" charset="0"/>
              </a:rPr>
              <a:t> by locations: </a:t>
            </a:r>
            <a:endParaRPr lang="el-GR" sz="2800" b="1" dirty="0">
              <a:solidFill>
                <a:schemeClr val="bg1"/>
              </a:solidFill>
              <a:latin typeface="Comic Sans MS" panose="030F0702030302020204" pitchFamily="66" charset="0"/>
            </a:endParaRPr>
          </a:p>
        </p:txBody>
      </p:sp>
      <p:pic>
        <p:nvPicPr>
          <p:cNvPr id="25" name="Picture 2" descr="http://cordis.europa.eu/improving/icons/mcf_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2424" y="5620547"/>
            <a:ext cx="1098876" cy="105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84"/>
                                        </p:tgtEl>
                                        <p:attrNameLst>
                                          <p:attrName>style.visibility</p:attrName>
                                        </p:attrNameLst>
                                      </p:cBhvr>
                                      <p:to>
                                        <p:strVal val="visible"/>
                                      </p:to>
                                    </p:set>
                                    <p:anim calcmode="lin" valueType="num">
                                      <p:cBhvr>
                                        <p:cTn id="13" dur="1000" fill="hold"/>
                                        <p:tgtEl>
                                          <p:spTgt spid="84"/>
                                        </p:tgtEl>
                                        <p:attrNameLst>
                                          <p:attrName>ppt_w</p:attrName>
                                        </p:attrNameLst>
                                      </p:cBhvr>
                                      <p:tavLst>
                                        <p:tav tm="0">
                                          <p:val>
                                            <p:fltVal val="0"/>
                                          </p:val>
                                        </p:tav>
                                        <p:tav tm="100000">
                                          <p:val>
                                            <p:strVal val="#ppt_w"/>
                                          </p:val>
                                        </p:tav>
                                      </p:tavLst>
                                    </p:anim>
                                    <p:anim calcmode="lin" valueType="num">
                                      <p:cBhvr>
                                        <p:cTn id="14" dur="1000" fill="hold"/>
                                        <p:tgtEl>
                                          <p:spTgt spid="84"/>
                                        </p:tgtEl>
                                        <p:attrNameLst>
                                          <p:attrName>ppt_h</p:attrName>
                                        </p:attrNameLst>
                                      </p:cBhvr>
                                      <p:tavLst>
                                        <p:tav tm="0">
                                          <p:val>
                                            <p:fltVal val="0"/>
                                          </p:val>
                                        </p:tav>
                                        <p:tav tm="100000">
                                          <p:val>
                                            <p:strVal val="#ppt_h"/>
                                          </p:val>
                                        </p:tav>
                                      </p:tavLst>
                                    </p:anim>
                                    <p:anim calcmode="lin" valueType="num">
                                      <p:cBhvr>
                                        <p:cTn id="15" dur="1000" fill="hold"/>
                                        <p:tgtEl>
                                          <p:spTgt spid="84"/>
                                        </p:tgtEl>
                                        <p:attrNameLst>
                                          <p:attrName>style.rotation</p:attrName>
                                        </p:attrNameLst>
                                      </p:cBhvr>
                                      <p:tavLst>
                                        <p:tav tm="0">
                                          <p:val>
                                            <p:fltVal val="90"/>
                                          </p:val>
                                        </p:tav>
                                        <p:tav tm="100000">
                                          <p:val>
                                            <p:fltVal val="0"/>
                                          </p:val>
                                        </p:tav>
                                      </p:tavLst>
                                    </p:anim>
                                    <p:animEffect transition="in" filter="fade">
                                      <p:cBhvr>
                                        <p:cTn id="16" dur="1000"/>
                                        <p:tgtEl>
                                          <p:spTgt spid="8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8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43"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
                                        <p:tgtEl>
                                          <p:spTgt spid="88"/>
                                        </p:tgtEl>
                                      </p:cBhvr>
                                    </p:animEffect>
                                    <p:anim calcmode="lin" valueType="num">
                                      <p:cBhvr>
                                        <p:cTn id="38" dur="400" fill="hold"/>
                                        <p:tgtEl>
                                          <p:spTgt spid="88"/>
                                        </p:tgtEl>
                                        <p:attrNameLst>
                                          <p:attrName>ppt_x</p:attrName>
                                        </p:attrNameLst>
                                      </p:cBhvr>
                                      <p:tavLst>
                                        <p:tav tm="0">
                                          <p:val>
                                            <p:strVal val="#ppt_x"/>
                                          </p:val>
                                        </p:tav>
                                        <p:tav tm="100000">
                                          <p:val>
                                            <p:strVal val="#ppt_x"/>
                                          </p:val>
                                        </p:tav>
                                      </p:tavLst>
                                    </p:anim>
                                    <p:anim calcmode="lin" valueType="num">
                                      <p:cBhvr>
                                        <p:cTn id="39" dur="400" fill="hold"/>
                                        <p:tgtEl>
                                          <p:spTgt spid="88"/>
                                        </p:tgtEl>
                                        <p:attrNameLst>
                                          <p:attrName>ppt_y</p:attrName>
                                        </p:attrNameLst>
                                      </p:cBhvr>
                                      <p:tavLst>
                                        <p:tav tm="0">
                                          <p:val>
                                            <p:strVal val="#ppt_y+0.31"/>
                                          </p:val>
                                        </p:tav>
                                        <p:tav tm="100000">
                                          <p:val>
                                            <p:strVal val="#ppt_y+0.31"/>
                                          </p:val>
                                        </p:tav>
                                      </p:tavLst>
                                    </p:anim>
                                    <p:anim calcmode="lin" valueType="num">
                                      <p:cBhvr>
                                        <p:cTn id="40" dur="600" decel="50000" fill="hold">
                                          <p:stCondLst>
                                            <p:cond delay="400"/>
                                          </p:stCondLst>
                                        </p:cTn>
                                        <p:tgtEl>
                                          <p:spTgt spid="8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1" dur="600" decel="50000" fill="hold">
                                          <p:stCondLst>
                                            <p:cond delay="400"/>
                                          </p:stCondLst>
                                        </p:cTn>
                                        <p:tgtEl>
                                          <p:spTgt spid="8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style.rotation</p:attrName>
                                        </p:attrNameLst>
                                      </p:cBhvr>
                                      <p:tavLst>
                                        <p:tav tm="0">
                                          <p:val>
                                            <p:fltVal val="90"/>
                                          </p:val>
                                        </p:tav>
                                        <p:tav tm="100000">
                                          <p:val>
                                            <p:fltVal val="0"/>
                                          </p:val>
                                        </p:tav>
                                      </p:tavLst>
                                    </p:anim>
                                    <p:animEffect transition="in" filter="fade">
                                      <p:cBhvr>
                                        <p:cTn id="49" dur="10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circle(in)">
                                      <p:cBhvr>
                                        <p:cTn id="54" dur="2000"/>
                                        <p:tgtEl>
                                          <p:spTgt spid="89"/>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84" grpId="0"/>
      <p:bldP spid="87" grpId="0"/>
      <p:bldP spid="88" grpId="0"/>
      <p:bldP spid="89" grpId="0"/>
      <p:bldP spid="9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us.cdn2.123rf.com/168nwm/kharlamova/kharlamova1110/kharlamova111000020/11057140-3d-render-world-euro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1627" y="4512366"/>
            <a:ext cx="1242000" cy="1242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encrypted-tbn1.gstatic.com/images?q=tbn:ANd9GcQwbHq8_Ny_nkGDoT9GG81XxWlbLnFCX31NaZ8OlTz2ZtejBJ_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04" y="2967797"/>
            <a:ext cx="1052541" cy="1274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4070" y="1091718"/>
            <a:ext cx="11767930" cy="5324535"/>
          </a:xfrm>
          <a:prstGeom prst="rect">
            <a:avLst/>
          </a:prstGeom>
          <a:noFill/>
        </p:spPr>
        <p:txBody>
          <a:bodyPr wrap="square" rtlCol="0">
            <a:spAutoFit/>
          </a:bodyPr>
          <a:lstStyle/>
          <a:p>
            <a:pPr algn="ctr"/>
            <a:r>
              <a:rPr lang="en-US" sz="2000" b="1" u="sng" dirty="0" smtClean="0">
                <a:latin typeface="Comic Sans MS" panose="030F0702030302020204" pitchFamily="66" charset="0"/>
              </a:rPr>
              <a:t>When to pursue a Marie Curie Fellowship:</a:t>
            </a:r>
          </a:p>
          <a:p>
            <a:endParaRPr lang="en-US" sz="2000" b="1" dirty="0">
              <a:latin typeface="Comic Sans MS" panose="030F0702030302020204" pitchFamily="66" charset="0"/>
            </a:endParaRPr>
          </a:p>
          <a:p>
            <a:r>
              <a:rPr lang="en-US" sz="2000" b="1" dirty="0" smtClean="0">
                <a:latin typeface="Comic Sans MS" panose="030F0702030302020204" pitchFamily="66" charset="0"/>
              </a:rPr>
              <a:t>No age limitations as it is lifelong training schemes. (Obviously not 2 years before retirement!)</a:t>
            </a:r>
          </a:p>
          <a:p>
            <a:pPr marL="285750" indent="-285750">
              <a:buFont typeface="Arial" panose="020B0604020202020204" pitchFamily="34" charset="0"/>
              <a:buChar char="•"/>
            </a:pPr>
            <a:endParaRPr lang="en-US" sz="2000" b="1" dirty="0" smtClean="0">
              <a:latin typeface="Comic Sans MS" panose="030F0702030302020204" pitchFamily="66" charset="0"/>
            </a:endParaRPr>
          </a:p>
          <a:p>
            <a:pPr marL="285750" indent="-285750">
              <a:buFont typeface="Arial" panose="020B0604020202020204" pitchFamily="34" charset="0"/>
              <a:buChar char="•"/>
            </a:pPr>
            <a:r>
              <a:rPr lang="en-US" sz="2000" b="1" dirty="0" smtClean="0">
                <a:latin typeface="Comic Sans MS" panose="030F0702030302020204" pitchFamily="66" charset="0"/>
              </a:rPr>
              <a:t>Do you seek an early independence, leadership and a highflying career?</a:t>
            </a:r>
          </a:p>
          <a:p>
            <a:pPr marL="285750" indent="-285750">
              <a:buFont typeface="Arial" panose="020B0604020202020204" pitchFamily="34" charset="0"/>
              <a:buChar char="•"/>
            </a:pPr>
            <a:endParaRPr lang="en-US" sz="2000" b="1" dirty="0" smtClean="0">
              <a:latin typeface="Comic Sans MS" panose="030F0702030302020204" pitchFamily="66" charset="0"/>
            </a:endParaRPr>
          </a:p>
          <a:p>
            <a:pPr marL="285750" indent="-285750">
              <a:buFont typeface="Arial" panose="020B0604020202020204" pitchFamily="34" charset="0"/>
              <a:buChar char="•"/>
            </a:pPr>
            <a:r>
              <a:rPr lang="en-US" sz="2000" b="1" dirty="0" smtClean="0">
                <a:latin typeface="Comic Sans MS" panose="030F0702030302020204" pitchFamily="66" charset="0"/>
              </a:rPr>
              <a:t>Do you feel your current position is a deadlock and you need to do something to boost your career?</a:t>
            </a:r>
          </a:p>
          <a:p>
            <a:pPr marL="285750" indent="-285750">
              <a:buFont typeface="Arial" panose="020B0604020202020204" pitchFamily="34" charset="0"/>
              <a:buChar char="•"/>
            </a:pPr>
            <a:endParaRPr lang="en-US" sz="2000" b="1" dirty="0" smtClean="0">
              <a:latin typeface="Comic Sans MS" panose="030F0702030302020204" pitchFamily="66" charset="0"/>
            </a:endParaRPr>
          </a:p>
          <a:p>
            <a:pPr marL="285750" indent="-285750">
              <a:buFont typeface="Arial" panose="020B0604020202020204" pitchFamily="34" charset="0"/>
              <a:buChar char="•"/>
            </a:pPr>
            <a:r>
              <a:rPr lang="en-US" sz="2000" b="1" dirty="0" smtClean="0">
                <a:latin typeface="Comic Sans MS" panose="030F0702030302020204" pitchFamily="66" charset="0"/>
              </a:rPr>
              <a:t>Do you feel you want to meet other people and see how things are done in other places?</a:t>
            </a:r>
          </a:p>
          <a:p>
            <a:pPr marL="285750" indent="-285750">
              <a:buFont typeface="Arial" panose="020B0604020202020204" pitchFamily="34" charset="0"/>
              <a:buChar char="•"/>
            </a:pPr>
            <a:endParaRPr lang="en-US" sz="2000" b="1" dirty="0" smtClean="0">
              <a:latin typeface="Comic Sans MS" panose="030F0702030302020204" pitchFamily="66" charset="0"/>
            </a:endParaRPr>
          </a:p>
          <a:p>
            <a:pPr marL="285750" indent="-285750">
              <a:buFont typeface="Arial" panose="020B0604020202020204" pitchFamily="34" charset="0"/>
              <a:buChar char="•"/>
            </a:pPr>
            <a:r>
              <a:rPr lang="en-US" sz="2000" b="1" dirty="0" smtClean="0">
                <a:latin typeface="Comic Sans MS" panose="030F0702030302020204" pitchFamily="66" charset="0"/>
              </a:rPr>
              <a:t>Do you feel you need a complete career reboot?</a:t>
            </a:r>
          </a:p>
          <a:p>
            <a:pPr marL="285750" indent="-285750">
              <a:buFont typeface="Arial" panose="020B0604020202020204" pitchFamily="34" charset="0"/>
              <a:buChar char="•"/>
            </a:pPr>
            <a:endParaRPr lang="en-US" sz="2000" b="1" dirty="0" smtClean="0">
              <a:latin typeface="Comic Sans MS" panose="030F0702030302020204" pitchFamily="66" charset="0"/>
            </a:endParaRPr>
          </a:p>
          <a:p>
            <a:pPr marL="285750" indent="-285750">
              <a:buFont typeface="Arial" panose="020B0604020202020204" pitchFamily="34" charset="0"/>
              <a:buChar char="•"/>
            </a:pPr>
            <a:r>
              <a:rPr lang="en-US" sz="2000" b="1" dirty="0" smtClean="0">
                <a:latin typeface="Comic Sans MS" panose="030F0702030302020204" pitchFamily="66" charset="0"/>
              </a:rPr>
              <a:t>Have circumstances kept you out of action for some time and now you want back in?</a:t>
            </a:r>
          </a:p>
          <a:p>
            <a:pPr marL="285750" indent="-285750">
              <a:buFont typeface="Arial" panose="020B0604020202020204" pitchFamily="34" charset="0"/>
              <a:buChar char="•"/>
            </a:pPr>
            <a:endParaRPr lang="en-US" sz="2000" b="1" dirty="0" smtClean="0">
              <a:latin typeface="Comic Sans MS" panose="030F0702030302020204" pitchFamily="66" charset="0"/>
            </a:endParaRPr>
          </a:p>
          <a:p>
            <a:pPr marL="285750" indent="-285750">
              <a:buFont typeface="Arial" panose="020B0604020202020204" pitchFamily="34" charset="0"/>
              <a:buChar char="•"/>
            </a:pPr>
            <a:r>
              <a:rPr lang="en-US" sz="2000" b="1" dirty="0" smtClean="0">
                <a:latin typeface="Comic Sans MS" panose="030F0702030302020204" pitchFamily="66" charset="0"/>
              </a:rPr>
              <a:t>Do you have an interesting project in mind and want to implement it in a specific lab?</a:t>
            </a:r>
            <a:endParaRPr lang="el-GR" sz="2000" b="1" dirty="0">
              <a:latin typeface="Comic Sans MS" panose="030F0702030302020204" pitchFamily="66" charset="0"/>
            </a:endParaRPr>
          </a:p>
        </p:txBody>
      </p:sp>
      <p:pic>
        <p:nvPicPr>
          <p:cNvPr id="2050" name="Picture 2" descr="http://providermastermind.com/wp-content/uploads/2013/06/man-fly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89705" y="2001079"/>
            <a:ext cx="1245600" cy="1245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johnbossong.com/wp-content/uploads/2013/02/iStock_000013700405XSmall.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6374" y="5754366"/>
            <a:ext cx="1140888" cy="1137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c4dcafe.com/ipb/uploads/1267773807/gallery_28639_1652_1048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67508" y="-56303"/>
            <a:ext cx="1341465" cy="1832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http://www.c4dcafe.com/ipb/uploads/1267773807/gallery_28639_1652_748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26037" y="-56303"/>
            <a:ext cx="2290500" cy="18324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0" name="Picture 2" descr="https://www.minjournal.no/ressurs/mr/images/OUS_logo_gif2.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37072" y="203382"/>
            <a:ext cx="300990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516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raananinfra.com/Advantage/advantage%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533" y="1704164"/>
            <a:ext cx="3331283" cy="22930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pmleader.com/wp-content/uploads/2013/11/Competitive-advantage-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9163" y="3720592"/>
            <a:ext cx="2857500" cy="1857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9246" y="334851"/>
            <a:ext cx="11346286" cy="6370975"/>
          </a:xfrm>
          <a:prstGeom prst="rect">
            <a:avLst/>
          </a:prstGeom>
          <a:noFill/>
        </p:spPr>
        <p:txBody>
          <a:bodyPr wrap="square" rtlCol="0">
            <a:spAutoFit/>
          </a:bodyPr>
          <a:lstStyle/>
          <a:p>
            <a:pPr algn="ctr"/>
            <a:r>
              <a:rPr lang="en-US" sz="2400" b="1" dirty="0" smtClean="0">
                <a:latin typeface="Comic Sans MS" panose="030F0702030302020204" pitchFamily="66" charset="0"/>
              </a:rPr>
              <a:t>(Why?) Advantages of a Marie Curie Fellowship:</a:t>
            </a:r>
          </a:p>
          <a:p>
            <a:pPr algn="ctr"/>
            <a:endParaRPr lang="en-US" sz="2400" b="1" dirty="0" smtClean="0">
              <a:latin typeface="Comic Sans MS" panose="030F0702030302020204" pitchFamily="66" charset="0"/>
            </a:endParaRPr>
          </a:p>
          <a:p>
            <a:pPr marL="285750" indent="-285750" algn="just">
              <a:buFont typeface="Arial" panose="020B0604020202020204" pitchFamily="34" charset="0"/>
              <a:buChar char="•"/>
            </a:pPr>
            <a:r>
              <a:rPr lang="en-US" sz="2400" b="1" dirty="0" smtClean="0">
                <a:latin typeface="Comic Sans MS" panose="030F0702030302020204" pitchFamily="66" charset="0"/>
              </a:rPr>
              <a:t>People oriented; especially IEF or Outgoing, are personal: </a:t>
            </a:r>
            <a:r>
              <a:rPr lang="en-US" sz="2400" b="1" dirty="0" smtClean="0">
                <a:solidFill>
                  <a:srgbClr val="FF0000"/>
                </a:solidFill>
                <a:latin typeface="Comic Sans MS" panose="030F0702030302020204" pitchFamily="66" charset="0"/>
              </a:rPr>
              <a:t>create your own project in a field of your choice and an environment of your choice.</a:t>
            </a:r>
          </a:p>
          <a:p>
            <a:pPr marL="285750" indent="-285750" algn="just">
              <a:buFont typeface="Arial" panose="020B0604020202020204" pitchFamily="34" charset="0"/>
              <a:buChar char="•"/>
            </a:pPr>
            <a:endParaRPr lang="en-US" sz="2400" b="1" dirty="0" smtClean="0">
              <a:latin typeface="Comic Sans MS" panose="030F0702030302020204" pitchFamily="66" charset="0"/>
            </a:endParaRPr>
          </a:p>
          <a:p>
            <a:pPr marL="285750" indent="-285750" algn="just">
              <a:buFont typeface="Arial" panose="020B0604020202020204" pitchFamily="34" charset="0"/>
              <a:buChar char="•"/>
            </a:pPr>
            <a:r>
              <a:rPr lang="en-US" sz="2400" b="1" dirty="0" smtClean="0">
                <a:latin typeface="Comic Sans MS" panose="030F0702030302020204" pitchFamily="66" charset="0"/>
              </a:rPr>
              <a:t>Clear guidelines, easy to write</a:t>
            </a:r>
          </a:p>
          <a:p>
            <a:pPr marL="285750" indent="-285750" algn="just">
              <a:buFont typeface="Arial" panose="020B0604020202020204" pitchFamily="34" charset="0"/>
              <a:buChar char="•"/>
            </a:pPr>
            <a:endParaRPr lang="en-US" sz="2400" b="1" dirty="0" smtClean="0">
              <a:latin typeface="Comic Sans MS" panose="030F0702030302020204" pitchFamily="66" charset="0"/>
            </a:endParaRPr>
          </a:p>
          <a:p>
            <a:pPr marL="285750" indent="-285750" algn="just">
              <a:buFont typeface="Arial" panose="020B0604020202020204" pitchFamily="34" charset="0"/>
              <a:buChar char="•"/>
            </a:pPr>
            <a:r>
              <a:rPr lang="en-US" sz="2400" b="1" dirty="0" smtClean="0">
                <a:latin typeface="Comic Sans MS" panose="030F0702030302020204" pitchFamily="66" charset="0"/>
              </a:rPr>
              <a:t>Good remuneration package including mobility bonus</a:t>
            </a:r>
          </a:p>
          <a:p>
            <a:pPr marL="285750" indent="-285750" algn="just">
              <a:buFont typeface="Arial" panose="020B0604020202020204" pitchFamily="34" charset="0"/>
              <a:buChar char="•"/>
            </a:pPr>
            <a:endParaRPr lang="en-US" sz="2400" b="1" dirty="0" smtClean="0">
              <a:latin typeface="Comic Sans MS" panose="030F0702030302020204" pitchFamily="66" charset="0"/>
            </a:endParaRPr>
          </a:p>
          <a:p>
            <a:pPr marL="285750" indent="-285750" algn="just">
              <a:buFont typeface="Arial" panose="020B0604020202020204" pitchFamily="34" charset="0"/>
              <a:buChar char="•"/>
            </a:pPr>
            <a:r>
              <a:rPr lang="en-US" sz="2400" b="1" dirty="0" smtClean="0">
                <a:latin typeface="Comic Sans MS" panose="030F0702030302020204" pitchFamily="66" charset="0"/>
              </a:rPr>
              <a:t>A great starting point for writing EU applications</a:t>
            </a:r>
          </a:p>
          <a:p>
            <a:pPr marL="285750" indent="-285750" algn="just">
              <a:buFont typeface="Arial" panose="020B0604020202020204" pitchFamily="34" charset="0"/>
              <a:buChar char="•"/>
            </a:pPr>
            <a:endParaRPr lang="en-US" sz="2400" b="1" dirty="0" smtClean="0">
              <a:latin typeface="Comic Sans MS" panose="030F0702030302020204" pitchFamily="66" charset="0"/>
            </a:endParaRPr>
          </a:p>
          <a:p>
            <a:pPr marL="285750" indent="-285750" algn="just">
              <a:buFont typeface="Arial" panose="020B0604020202020204" pitchFamily="34" charset="0"/>
              <a:buChar char="•"/>
            </a:pPr>
            <a:r>
              <a:rPr lang="en-US" sz="2400" b="1" dirty="0" smtClean="0">
                <a:latin typeface="Comic Sans MS" panose="030F0702030302020204" pitchFamily="66" charset="0"/>
              </a:rPr>
              <a:t>Prestigious and significant for career </a:t>
            </a:r>
          </a:p>
          <a:p>
            <a:pPr marL="285750" indent="-285750" algn="just">
              <a:buFont typeface="Arial" panose="020B0604020202020204" pitchFamily="34" charset="0"/>
              <a:buChar char="•"/>
            </a:pPr>
            <a:endParaRPr lang="en-US" sz="2400" b="1" dirty="0" smtClean="0">
              <a:latin typeface="Comic Sans MS" panose="030F0702030302020204" pitchFamily="66" charset="0"/>
            </a:endParaRPr>
          </a:p>
          <a:p>
            <a:pPr marL="285750" indent="-285750" algn="just">
              <a:buFont typeface="Arial" panose="020B0604020202020204" pitchFamily="34" charset="0"/>
              <a:buChar char="•"/>
            </a:pPr>
            <a:r>
              <a:rPr lang="en-US" sz="2400" b="1" dirty="0" smtClean="0">
                <a:latin typeface="Comic Sans MS" panose="030F0702030302020204" pitchFamily="66" charset="0"/>
              </a:rPr>
              <a:t>Quick evaluation  (&lt; 1 year from deadline to start </a:t>
            </a:r>
            <a:r>
              <a:rPr lang="en-US" sz="2400" b="1" dirty="0" smtClean="0">
                <a:solidFill>
                  <a:srgbClr val="FF0000"/>
                </a:solidFill>
                <a:latin typeface="Comic Sans MS" panose="030F0702030302020204" pitchFamily="66" charset="0"/>
              </a:rPr>
              <a:t>in my case 8 months</a:t>
            </a:r>
            <a:r>
              <a:rPr lang="en-US" sz="2400" b="1" dirty="0" smtClean="0">
                <a:latin typeface="Comic Sans MS" panose="030F0702030302020204" pitchFamily="66" charset="0"/>
              </a:rPr>
              <a:t>)</a:t>
            </a:r>
          </a:p>
          <a:p>
            <a:pPr marL="285750" indent="-285750" algn="just">
              <a:buFont typeface="Arial" panose="020B0604020202020204" pitchFamily="34" charset="0"/>
              <a:buChar char="•"/>
            </a:pPr>
            <a:endParaRPr lang="en-US" sz="2400" b="1" dirty="0" smtClean="0">
              <a:latin typeface="Comic Sans MS" panose="030F0702030302020204" pitchFamily="66" charset="0"/>
            </a:endParaRPr>
          </a:p>
          <a:p>
            <a:pPr marL="285750" indent="-285750" algn="just">
              <a:buFont typeface="Arial" panose="020B0604020202020204" pitchFamily="34" charset="0"/>
              <a:buChar char="•"/>
            </a:pPr>
            <a:r>
              <a:rPr lang="en-US" sz="2400" b="1" dirty="0" smtClean="0">
                <a:latin typeface="Comic Sans MS" panose="030F0702030302020204" pitchFamily="66" charset="0"/>
              </a:rPr>
              <a:t>Marie Curie Fellows have a significantly increased chance of receiving an ERC grant!</a:t>
            </a:r>
            <a:endParaRPr lang="el-GR" sz="2400" b="1" dirty="0">
              <a:latin typeface="Comic Sans MS" panose="030F0702030302020204" pitchFamily="66" charset="0"/>
            </a:endParaRPr>
          </a:p>
        </p:txBody>
      </p:sp>
      <p:pic>
        <p:nvPicPr>
          <p:cNvPr id="4102" name="Picture 6" descr="https://www.minjournal.no/ressurs/mr/images/OUS_logo_gif2.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916" y="6229349"/>
            <a:ext cx="300990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202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rot="19970337">
            <a:off x="8686702" y="106450"/>
            <a:ext cx="3385863" cy="3139321"/>
          </a:xfrm>
          <a:prstGeom prst="rect">
            <a:avLst/>
          </a:prstGeom>
          <a:solidFill>
            <a:schemeClr val="bg1"/>
          </a:solidFill>
        </p:spPr>
        <p:txBody>
          <a:bodyPr wrap="none" rtlCol="0">
            <a:spAutoFit/>
          </a:bodyPr>
          <a:lstStyle/>
          <a:p>
            <a:pPr algn="ctr"/>
            <a:r>
              <a:rPr lang="en-US" b="1" u="sng" dirty="0" smtClean="0">
                <a:solidFill>
                  <a:srgbClr val="FF0000"/>
                </a:solidFill>
                <a:latin typeface="Lucida Handwriting" panose="03010101010101010101" pitchFamily="66" charset="0"/>
              </a:rPr>
              <a:t>Marie Curie</a:t>
            </a:r>
          </a:p>
          <a:p>
            <a:pPr algn="ctr"/>
            <a:endParaRPr lang="en-US" b="1" u="sng" dirty="0" smtClean="0">
              <a:solidFill>
                <a:srgbClr val="FF0000"/>
              </a:solidFill>
              <a:latin typeface="Lucida Handwriting" panose="03010101010101010101" pitchFamily="66" charset="0"/>
            </a:endParaRPr>
          </a:p>
          <a:p>
            <a:r>
              <a:rPr lang="en-US" b="1" dirty="0" smtClean="0">
                <a:solidFill>
                  <a:srgbClr val="FF0000"/>
                </a:solidFill>
                <a:latin typeface="Lucida Handwriting" panose="03010101010101010101" pitchFamily="66" charset="0"/>
              </a:rPr>
              <a:t>1 dash of adventure</a:t>
            </a:r>
          </a:p>
          <a:p>
            <a:endParaRPr lang="en-US" b="1" dirty="0" smtClean="0">
              <a:solidFill>
                <a:srgbClr val="FF0000"/>
              </a:solidFill>
              <a:latin typeface="Lucida Handwriting" panose="03010101010101010101" pitchFamily="66" charset="0"/>
            </a:endParaRPr>
          </a:p>
          <a:p>
            <a:r>
              <a:rPr lang="en-US" b="1" dirty="0" smtClean="0">
                <a:solidFill>
                  <a:srgbClr val="FF0000"/>
                </a:solidFill>
                <a:latin typeface="Lucida Handwriting" panose="03010101010101010101" pitchFamily="66" charset="0"/>
              </a:rPr>
              <a:t>1 cup of PR with 1 pinch </a:t>
            </a:r>
          </a:p>
          <a:p>
            <a:r>
              <a:rPr lang="en-US" b="1" dirty="0" smtClean="0">
                <a:solidFill>
                  <a:srgbClr val="FF0000"/>
                </a:solidFill>
                <a:latin typeface="Lucida Handwriting" panose="03010101010101010101" pitchFamily="66" charset="0"/>
              </a:rPr>
              <a:t>networking</a:t>
            </a:r>
          </a:p>
          <a:p>
            <a:endParaRPr lang="en-US" b="1" dirty="0" smtClean="0">
              <a:solidFill>
                <a:srgbClr val="FF0000"/>
              </a:solidFill>
              <a:latin typeface="Lucida Handwriting" panose="03010101010101010101" pitchFamily="66" charset="0"/>
            </a:endParaRPr>
          </a:p>
          <a:p>
            <a:r>
              <a:rPr lang="en-US" b="1" dirty="0">
                <a:solidFill>
                  <a:srgbClr val="FF0000"/>
                </a:solidFill>
                <a:latin typeface="Lucida Handwriting" panose="03010101010101010101" pitchFamily="66" charset="0"/>
              </a:rPr>
              <a:t>4</a:t>
            </a:r>
            <a:r>
              <a:rPr lang="en-US" b="1" dirty="0" smtClean="0">
                <a:solidFill>
                  <a:srgbClr val="FF0000"/>
                </a:solidFill>
                <a:latin typeface="Lucida Handwriting" panose="03010101010101010101" pitchFamily="66" charset="0"/>
              </a:rPr>
              <a:t> portions of ambition</a:t>
            </a:r>
          </a:p>
          <a:p>
            <a:endParaRPr lang="en-US" b="1" dirty="0" smtClean="0">
              <a:solidFill>
                <a:srgbClr val="FF0000"/>
              </a:solidFill>
              <a:latin typeface="Lucida Handwriting" panose="03010101010101010101" pitchFamily="66" charset="0"/>
            </a:endParaRPr>
          </a:p>
          <a:p>
            <a:r>
              <a:rPr lang="en-US" b="1" dirty="0" smtClean="0">
                <a:solidFill>
                  <a:srgbClr val="FF0000"/>
                </a:solidFill>
                <a:latin typeface="Lucida Handwriting" panose="03010101010101010101" pitchFamily="66" charset="0"/>
              </a:rPr>
              <a:t>3 </a:t>
            </a:r>
            <a:r>
              <a:rPr lang="en-US" b="1" dirty="0" err="1" smtClean="0">
                <a:solidFill>
                  <a:srgbClr val="FF0000"/>
                </a:solidFill>
                <a:latin typeface="Lucida Handwriting" panose="03010101010101010101" pitchFamily="66" charset="0"/>
              </a:rPr>
              <a:t>Tbsp</a:t>
            </a:r>
            <a:r>
              <a:rPr lang="en-US" b="1" dirty="0" smtClean="0">
                <a:solidFill>
                  <a:srgbClr val="FF0000"/>
                </a:solidFill>
                <a:latin typeface="Lucida Handwriting" panose="03010101010101010101" pitchFamily="66" charset="0"/>
              </a:rPr>
              <a:t> strategic writing</a:t>
            </a:r>
          </a:p>
          <a:p>
            <a:endParaRPr lang="el-GR" dirty="0"/>
          </a:p>
        </p:txBody>
      </p:sp>
      <p:pic>
        <p:nvPicPr>
          <p:cNvPr id="10242" name="Picture 2" descr="http://www.taskerapp.com/images/just-p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795" y="511713"/>
            <a:ext cx="798857" cy="8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25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lunchbuddiesplus.files.wordpress.com/2013/01/what-can-i-d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2588" y="5262370"/>
            <a:ext cx="1307979" cy="1306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2.gstatic.com/images?q=tbn:ANd9GcTxK9Zy0ROdnZnBJAsUlF8lgsnr6ZqMZasANhnY8UzgUCZh9q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8806" y="3222133"/>
            <a:ext cx="1422888" cy="140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20486" y="152029"/>
            <a:ext cx="4698722" cy="523220"/>
          </a:xfrm>
          <a:prstGeom prst="rect">
            <a:avLst/>
          </a:prstGeom>
          <a:noFill/>
        </p:spPr>
        <p:txBody>
          <a:bodyPr wrap="none" rtlCol="0">
            <a:spAutoFit/>
          </a:bodyPr>
          <a:lstStyle/>
          <a:p>
            <a:r>
              <a:rPr lang="en-US" sz="2800" b="1" dirty="0" smtClean="0">
                <a:latin typeface="Comic Sans MS" panose="030F0702030302020204" pitchFamily="66" charset="0"/>
              </a:rPr>
              <a:t>(What to do) The Recipe:</a:t>
            </a:r>
            <a:endParaRPr lang="el-GR" sz="2800" b="1" dirty="0">
              <a:latin typeface="Comic Sans MS" panose="030F0702030302020204" pitchFamily="66" charset="0"/>
            </a:endParaRPr>
          </a:p>
        </p:txBody>
      </p:sp>
      <p:pic>
        <p:nvPicPr>
          <p:cNvPr id="1026" name="Picture 2" descr="http://us.cdn4.123rf.com/168nwm/texelart/texelart1106/texelart110600004/9676814-man-stand-waiting-with-two-red-trolleys-suitcas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5627" y="413639"/>
            <a:ext cx="1242000" cy="124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edia.merchantcircle.com/37255449/Man-Shaking-Hands-01_ful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70250" y="1962133"/>
            <a:ext cx="1260000" cy="126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7791" y="675249"/>
            <a:ext cx="10550769" cy="5632311"/>
          </a:xfrm>
          <a:prstGeom prst="rect">
            <a:avLst/>
          </a:prstGeom>
          <a:noFill/>
        </p:spPr>
        <p:txBody>
          <a:bodyPr wrap="square" rtlCol="0">
            <a:spAutoFit/>
          </a:bodyPr>
          <a:lstStyle/>
          <a:p>
            <a:pPr marL="342900" indent="-342900">
              <a:buAutoNum type="arabicPeriod"/>
            </a:pPr>
            <a:r>
              <a:rPr lang="en-US" sz="2000" b="1" dirty="0" smtClean="0">
                <a:latin typeface="Comic Sans MS" panose="030F0702030302020204" pitchFamily="66" charset="0"/>
              </a:rPr>
              <a:t>Mobility – MSC likes you to move! Go new places, meet new people, get new Knowledge! </a:t>
            </a:r>
            <a:r>
              <a:rPr lang="en-US" sz="2000" b="1" dirty="0" smtClean="0">
                <a:solidFill>
                  <a:srgbClr val="FF0000"/>
                </a:solidFill>
                <a:latin typeface="Comic Sans MS" panose="030F0702030302020204" pitchFamily="66" charset="0"/>
              </a:rPr>
              <a:t>DON’T BE AFRAID TO MOVE… IT LOOKS GOOD ON YOUR CV.</a:t>
            </a:r>
          </a:p>
          <a:p>
            <a:pPr marL="342900" indent="-342900">
              <a:buAutoNum type="arabicPeriod"/>
            </a:pPr>
            <a:endParaRPr lang="en-US" sz="2000" b="1" dirty="0">
              <a:latin typeface="Comic Sans MS" panose="030F0702030302020204" pitchFamily="66" charset="0"/>
            </a:endParaRPr>
          </a:p>
          <a:p>
            <a:pPr marL="342900" indent="-342900">
              <a:buAutoNum type="arabicPeriod"/>
            </a:pPr>
            <a:endParaRPr lang="en-US" sz="2000" b="1" dirty="0" smtClean="0">
              <a:latin typeface="Comic Sans MS" panose="030F0702030302020204" pitchFamily="66" charset="0"/>
            </a:endParaRPr>
          </a:p>
          <a:p>
            <a:pPr marL="342900" indent="-342900">
              <a:buAutoNum type="arabicPeriod"/>
            </a:pPr>
            <a:endParaRPr lang="en-US" sz="2000" b="1" dirty="0">
              <a:latin typeface="Comic Sans MS" panose="030F0702030302020204" pitchFamily="66" charset="0"/>
            </a:endParaRPr>
          </a:p>
          <a:p>
            <a:pPr marL="342900" indent="-342900">
              <a:buFontTx/>
              <a:buAutoNum type="arabicPeriod"/>
            </a:pPr>
            <a:r>
              <a:rPr lang="en-US" sz="2000" b="1" dirty="0">
                <a:latin typeface="Comic Sans MS" panose="030F0702030302020204" pitchFamily="66" charset="0"/>
              </a:rPr>
              <a:t>Find a host: a) High profile – prominent B) good match for the project. </a:t>
            </a:r>
            <a:r>
              <a:rPr lang="en-US" sz="2000" b="1" dirty="0">
                <a:solidFill>
                  <a:srgbClr val="FF0000"/>
                </a:solidFill>
                <a:latin typeface="Comic Sans MS" panose="030F0702030302020204" pitchFamily="66" charset="0"/>
              </a:rPr>
              <a:t>LOOK AT WHAT YOU HAVE DESIGNED AND FIND THE “GURU” IN THE FIELD. </a:t>
            </a:r>
            <a:r>
              <a:rPr lang="en-US" sz="2000" b="1" dirty="0">
                <a:latin typeface="Comic Sans MS" panose="030F0702030302020204" pitchFamily="66" charset="0"/>
              </a:rPr>
              <a:t>Communicate early! </a:t>
            </a:r>
            <a:r>
              <a:rPr lang="en-US" sz="2000" b="1" dirty="0" smtClean="0">
                <a:latin typeface="Comic Sans MS" panose="030F0702030302020204" pitchFamily="66" charset="0"/>
              </a:rPr>
              <a:t> -1 pinch of PR and networking- </a:t>
            </a:r>
            <a:endParaRPr lang="en-US" sz="2000" b="1" dirty="0" smtClean="0">
              <a:latin typeface="Comic Sans MS" panose="030F0702030302020204" pitchFamily="66" charset="0"/>
            </a:endParaRPr>
          </a:p>
          <a:p>
            <a:pPr marL="342900" indent="-342900">
              <a:buFontTx/>
              <a:buAutoNum type="arabicPeriod"/>
            </a:pPr>
            <a:endParaRPr lang="en-US" sz="2000" b="1" dirty="0">
              <a:solidFill>
                <a:srgbClr val="FF0000"/>
              </a:solidFill>
              <a:latin typeface="Comic Sans MS" panose="030F0702030302020204" pitchFamily="66" charset="0"/>
            </a:endParaRPr>
          </a:p>
          <a:p>
            <a:pPr marL="342900" indent="-342900">
              <a:buAutoNum type="arabicPeriod"/>
            </a:pPr>
            <a:r>
              <a:rPr lang="en-US" sz="2000" b="1" dirty="0" smtClean="0">
                <a:latin typeface="Comic Sans MS" panose="030F0702030302020204" pitchFamily="66" charset="0"/>
              </a:rPr>
              <a:t>Design a project together with your host! A) ambitious B) Good fit with your CV C) giving you clear cut transferable skills that will take you further. IT IS ALL ABOUT (LIFELONG) TRAINING. - </a:t>
            </a:r>
            <a:r>
              <a:rPr lang="en-US" sz="2000" b="1" dirty="0" smtClean="0">
                <a:solidFill>
                  <a:srgbClr val="FF0000"/>
                </a:solidFill>
                <a:latin typeface="Comic Sans MS" panose="030F0702030302020204" pitchFamily="66" charset="0"/>
              </a:rPr>
              <a:t>I am 46</a:t>
            </a:r>
            <a:r>
              <a:rPr lang="en-US" sz="2000" b="1" dirty="0" smtClean="0">
                <a:solidFill>
                  <a:srgbClr val="FF0000"/>
                </a:solidFill>
                <a:latin typeface="Comic Sans MS" panose="030F0702030302020204" pitchFamily="66" charset="0"/>
              </a:rPr>
              <a:t>! </a:t>
            </a:r>
            <a:endParaRPr lang="en-US" sz="2000" b="1" dirty="0" smtClean="0">
              <a:solidFill>
                <a:srgbClr val="FF0000"/>
              </a:solidFill>
              <a:latin typeface="Comic Sans MS" panose="030F0702030302020204" pitchFamily="66" charset="0"/>
            </a:endParaRPr>
          </a:p>
          <a:p>
            <a:pPr marL="342900" indent="-342900">
              <a:buAutoNum type="arabicPeriod"/>
            </a:pPr>
            <a:endParaRPr lang="en-US" sz="2000" b="1" dirty="0">
              <a:latin typeface="Comic Sans MS" panose="030F0702030302020204" pitchFamily="66" charset="0"/>
            </a:endParaRPr>
          </a:p>
          <a:p>
            <a:pPr marL="342900" indent="-342900">
              <a:buAutoNum type="arabicPeriod"/>
            </a:pPr>
            <a:endParaRPr lang="en-US" sz="2000" b="1" dirty="0">
              <a:latin typeface="Comic Sans MS" panose="030F0702030302020204" pitchFamily="66" charset="0"/>
            </a:endParaRPr>
          </a:p>
          <a:p>
            <a:pPr marL="342900" indent="-342900">
              <a:buAutoNum type="arabicPeriod"/>
            </a:pPr>
            <a:r>
              <a:rPr lang="en-US" sz="2000" b="1" dirty="0" smtClean="0">
                <a:latin typeface="Comic Sans MS" panose="030F0702030302020204" pitchFamily="66" charset="0"/>
              </a:rPr>
              <a:t> Understand what they expect from you and write it down the way they want: </a:t>
            </a:r>
            <a:r>
              <a:rPr lang="en-US" sz="2000" b="1" u="sng" dirty="0" smtClean="0">
                <a:latin typeface="Comic Sans MS" panose="030F0702030302020204" pitchFamily="66" charset="0"/>
              </a:rPr>
              <a:t>WHY?</a:t>
            </a:r>
            <a:r>
              <a:rPr lang="en-US" sz="2000" b="1" dirty="0" smtClean="0">
                <a:latin typeface="Comic Sans MS" panose="030F0702030302020204" pitchFamily="66" charset="0"/>
              </a:rPr>
              <a:t> </a:t>
            </a:r>
            <a:r>
              <a:rPr lang="en-US" sz="2000" b="1" dirty="0" smtClean="0">
                <a:solidFill>
                  <a:srgbClr val="FF0000"/>
                </a:solidFill>
                <a:latin typeface="Comic Sans MS" panose="030F0702030302020204" pitchFamily="66" charset="0"/>
              </a:rPr>
              <a:t>Why you? / Why now?/ Why there?/ Why that project/ and why with that person</a:t>
            </a:r>
            <a:r>
              <a:rPr lang="en-US" sz="2000" b="1" dirty="0" smtClean="0">
                <a:latin typeface="Comic Sans MS" panose="030F0702030302020204" pitchFamily="66" charset="0"/>
              </a:rPr>
              <a:t>. </a:t>
            </a:r>
            <a:r>
              <a:rPr lang="en-US" sz="2000" b="1" u="sng" dirty="0" smtClean="0">
                <a:latin typeface="Comic Sans MS" panose="030F0702030302020204" pitchFamily="66" charset="0"/>
              </a:rPr>
              <a:t>WHAT?</a:t>
            </a:r>
            <a:r>
              <a:rPr lang="en-US" sz="2000" b="1" dirty="0" smtClean="0">
                <a:latin typeface="Comic Sans MS" panose="030F0702030302020204" pitchFamily="66" charset="0"/>
              </a:rPr>
              <a:t> </a:t>
            </a:r>
            <a:r>
              <a:rPr lang="en-US" sz="2000" b="1" dirty="0" smtClean="0">
                <a:solidFill>
                  <a:srgbClr val="0070C0"/>
                </a:solidFill>
                <a:latin typeface="Comic Sans MS" panose="030F0702030302020204" pitchFamily="66" charset="0"/>
              </a:rPr>
              <a:t>What will you learn?/ What will come out ?/ What afterwards? (How does EU capitalize?)</a:t>
            </a:r>
            <a:endParaRPr lang="el-GR" sz="2000" b="1" dirty="0">
              <a:solidFill>
                <a:srgbClr val="0070C0"/>
              </a:solidFill>
              <a:latin typeface="Comic Sans MS" panose="030F0702030302020204" pitchFamily="66" charset="0"/>
            </a:endParaRPr>
          </a:p>
        </p:txBody>
      </p:sp>
      <p:pic>
        <p:nvPicPr>
          <p:cNvPr id="8194" name="Picture 2" descr="https://www.minjournal.no/ressurs/mr/images/OUS_logo_gif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67727" y="6124040"/>
            <a:ext cx="3009900" cy="62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40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629003" y="498990"/>
            <a:ext cx="9321784" cy="1200329"/>
          </a:xfrm>
          <a:prstGeom prst="rect">
            <a:avLst/>
          </a:prstGeom>
          <a:noFill/>
        </p:spPr>
        <p:txBody>
          <a:bodyPr wrap="none" rtlCol="0">
            <a:spAutoFit/>
          </a:bodyPr>
          <a:lstStyle/>
          <a:p>
            <a:pPr algn="ctr"/>
            <a:r>
              <a:rPr lang="en-US" sz="3600" b="1" dirty="0" smtClean="0">
                <a:solidFill>
                  <a:srgbClr val="FFFF00"/>
                </a:solidFill>
                <a:latin typeface="Comic Sans MS" panose="030F0702030302020204" pitchFamily="66" charset="0"/>
              </a:rPr>
              <a:t>EXAMPLE- OUR PROJECT:</a:t>
            </a:r>
          </a:p>
          <a:p>
            <a:pPr algn="ctr"/>
            <a:r>
              <a:rPr lang="en-US" sz="3600" b="1" dirty="0" smtClean="0">
                <a:solidFill>
                  <a:srgbClr val="FFFF00"/>
                </a:solidFill>
                <a:latin typeface="Comic Sans MS" panose="030F0702030302020204" pitchFamily="66" charset="0"/>
              </a:rPr>
              <a:t> </a:t>
            </a:r>
            <a:r>
              <a:rPr lang="en-US" sz="3600" b="1" dirty="0" smtClean="0">
                <a:solidFill>
                  <a:srgbClr val="FFFF00"/>
                </a:solidFill>
                <a:latin typeface="Comic Sans MS" panose="030F0702030302020204" pitchFamily="66" charset="0"/>
              </a:rPr>
              <a:t>“HYPERTAM” </a:t>
            </a:r>
            <a:r>
              <a:rPr lang="en-US" sz="3600" b="1" dirty="0" smtClean="0">
                <a:solidFill>
                  <a:srgbClr val="FFFF00"/>
                </a:solidFill>
                <a:latin typeface="Comic Sans MS" panose="030F0702030302020204" pitchFamily="66" charset="0"/>
              </a:rPr>
              <a:t>MARIE CURIE IEF 2012 </a:t>
            </a:r>
            <a:endParaRPr lang="el-GR" sz="3600" b="1" dirty="0">
              <a:solidFill>
                <a:srgbClr val="FFFF00"/>
              </a:solidFill>
              <a:latin typeface="Comic Sans MS" panose="030F0702030302020204" pitchFamily="66" charset="0"/>
            </a:endParaRPr>
          </a:p>
        </p:txBody>
      </p:sp>
      <p:sp>
        <p:nvSpPr>
          <p:cNvPr id="3" name="TextBox 2"/>
          <p:cNvSpPr txBox="1"/>
          <p:nvPr/>
        </p:nvSpPr>
        <p:spPr>
          <a:xfrm>
            <a:off x="641717" y="2180494"/>
            <a:ext cx="11296356" cy="954107"/>
          </a:xfrm>
          <a:prstGeom prst="rect">
            <a:avLst/>
          </a:prstGeom>
          <a:noFill/>
        </p:spPr>
        <p:txBody>
          <a:bodyPr wrap="square" rtlCol="0">
            <a:spAutoFit/>
          </a:bodyPr>
          <a:lstStyle/>
          <a:p>
            <a:pPr algn="ctr"/>
            <a:r>
              <a:rPr lang="en-US" sz="2800" b="1" dirty="0" smtClean="0">
                <a:solidFill>
                  <a:srgbClr val="FFFF00"/>
                </a:solidFill>
                <a:latin typeface="Comic Sans MS" panose="030F0702030302020204" pitchFamily="66" charset="0"/>
              </a:rPr>
              <a:t>It was built on the combination of two separate concepts we had recently published…</a:t>
            </a:r>
            <a:endParaRPr lang="el-GR" sz="2800" b="1" dirty="0">
              <a:solidFill>
                <a:srgbClr val="FFFF00"/>
              </a:solidFill>
              <a:latin typeface="Comic Sans MS" panose="030F0702030302020204" pitchFamily="66" charset="0"/>
            </a:endParaRPr>
          </a:p>
        </p:txBody>
      </p:sp>
      <p:pic>
        <p:nvPicPr>
          <p:cNvPr id="11266" name="Picture 2" descr="http://cordis.europa.eu/improving/icons/mcf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424" y="5620547"/>
            <a:ext cx="1098876" cy="10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034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9CC00"/>
            </a:gs>
            <a:gs pos="100000">
              <a:srgbClr val="336600"/>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2265" name="Oval 8169"/>
          <p:cNvSpPr>
            <a:spLocks noChangeArrowheads="1"/>
          </p:cNvSpPr>
          <p:nvPr/>
        </p:nvSpPr>
        <p:spPr bwMode="auto">
          <a:xfrm>
            <a:off x="8183564" y="1438276"/>
            <a:ext cx="1081087" cy="936625"/>
          </a:xfrm>
          <a:prstGeom prst="ellipse">
            <a:avLst/>
          </a:prstGeom>
          <a:solidFill>
            <a:srgbClr val="C0C0C0">
              <a:alpha val="38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12253" name="Picture 8157"/>
          <p:cNvPicPr>
            <a:picLocks noChangeAspect="1" noChangeArrowheads="1"/>
          </p:cNvPicPr>
          <p:nvPr/>
        </p:nvPicPr>
        <p:blipFill>
          <a:blip r:embed="rId4">
            <a:lum bright="-24000" contrast="6000"/>
            <a:extLst>
              <a:ext uri="{28A0092B-C50C-407E-A947-70E740481C1C}">
                <a14:useLocalDpi xmlns:a14="http://schemas.microsoft.com/office/drawing/2010/main" val="0"/>
              </a:ext>
            </a:extLst>
          </a:blip>
          <a:srcRect/>
          <a:stretch>
            <a:fillRect/>
          </a:stretch>
        </p:blipFill>
        <p:spPr bwMode="auto">
          <a:xfrm>
            <a:off x="1558925" y="1916114"/>
            <a:ext cx="7431088"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55" name="Freeform 8159"/>
          <p:cNvSpPr>
            <a:spLocks/>
          </p:cNvSpPr>
          <p:nvPr/>
        </p:nvSpPr>
        <p:spPr bwMode="auto">
          <a:xfrm>
            <a:off x="2400301" y="3357563"/>
            <a:ext cx="1116013" cy="887412"/>
          </a:xfrm>
          <a:custGeom>
            <a:avLst/>
            <a:gdLst>
              <a:gd name="T0" fmla="*/ 423 w 703"/>
              <a:gd name="T1" fmla="*/ 544 h 559"/>
              <a:gd name="T2" fmla="*/ 650 w 703"/>
              <a:gd name="T3" fmla="*/ 499 h 559"/>
              <a:gd name="T4" fmla="*/ 695 w 703"/>
              <a:gd name="T5" fmla="*/ 317 h 559"/>
              <a:gd name="T6" fmla="*/ 604 w 703"/>
              <a:gd name="T7" fmla="*/ 90 h 559"/>
              <a:gd name="T8" fmla="*/ 514 w 703"/>
              <a:gd name="T9" fmla="*/ 90 h 559"/>
              <a:gd name="T10" fmla="*/ 287 w 703"/>
              <a:gd name="T11" fmla="*/ 0 h 559"/>
              <a:gd name="T12" fmla="*/ 105 w 703"/>
              <a:gd name="T13" fmla="*/ 90 h 559"/>
              <a:gd name="T14" fmla="*/ 15 w 703"/>
              <a:gd name="T15" fmla="*/ 272 h 559"/>
              <a:gd name="T16" fmla="*/ 15 w 703"/>
              <a:gd name="T17" fmla="*/ 363 h 559"/>
              <a:gd name="T18" fmla="*/ 60 w 703"/>
              <a:gd name="T19" fmla="*/ 453 h 559"/>
              <a:gd name="T20" fmla="*/ 151 w 703"/>
              <a:gd name="T21" fmla="*/ 544 h 559"/>
              <a:gd name="T22" fmla="*/ 241 w 703"/>
              <a:gd name="T23" fmla="*/ 544 h 559"/>
              <a:gd name="T24" fmla="*/ 378 w 703"/>
              <a:gd name="T25" fmla="*/ 544 h 559"/>
              <a:gd name="T26" fmla="*/ 423 w 703"/>
              <a:gd name="T27" fmla="*/ 54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3" h="559">
                <a:moveTo>
                  <a:pt x="423" y="544"/>
                </a:moveTo>
                <a:cubicBezTo>
                  <a:pt x="468" y="537"/>
                  <a:pt x="605" y="537"/>
                  <a:pt x="650" y="499"/>
                </a:cubicBezTo>
                <a:cubicBezTo>
                  <a:pt x="695" y="461"/>
                  <a:pt x="703" y="385"/>
                  <a:pt x="695" y="317"/>
                </a:cubicBezTo>
                <a:cubicBezTo>
                  <a:pt x="687" y="249"/>
                  <a:pt x="634" y="128"/>
                  <a:pt x="604" y="90"/>
                </a:cubicBezTo>
                <a:cubicBezTo>
                  <a:pt x="574" y="52"/>
                  <a:pt x="567" y="105"/>
                  <a:pt x="514" y="90"/>
                </a:cubicBezTo>
                <a:cubicBezTo>
                  <a:pt x="461" y="75"/>
                  <a:pt x="355" y="0"/>
                  <a:pt x="287" y="0"/>
                </a:cubicBezTo>
                <a:cubicBezTo>
                  <a:pt x="219" y="0"/>
                  <a:pt x="150" y="45"/>
                  <a:pt x="105" y="90"/>
                </a:cubicBezTo>
                <a:cubicBezTo>
                  <a:pt x="60" y="135"/>
                  <a:pt x="30" y="227"/>
                  <a:pt x="15" y="272"/>
                </a:cubicBezTo>
                <a:cubicBezTo>
                  <a:pt x="0" y="317"/>
                  <a:pt x="8" y="333"/>
                  <a:pt x="15" y="363"/>
                </a:cubicBezTo>
                <a:cubicBezTo>
                  <a:pt x="22" y="393"/>
                  <a:pt x="37" y="423"/>
                  <a:pt x="60" y="453"/>
                </a:cubicBezTo>
                <a:cubicBezTo>
                  <a:pt x="83" y="483"/>
                  <a:pt x="121" y="529"/>
                  <a:pt x="151" y="544"/>
                </a:cubicBezTo>
                <a:cubicBezTo>
                  <a:pt x="181" y="559"/>
                  <a:pt x="203" y="544"/>
                  <a:pt x="241" y="544"/>
                </a:cubicBezTo>
                <a:cubicBezTo>
                  <a:pt x="279" y="544"/>
                  <a:pt x="348" y="544"/>
                  <a:pt x="378" y="544"/>
                </a:cubicBezTo>
                <a:cubicBezTo>
                  <a:pt x="408" y="544"/>
                  <a:pt x="378" y="551"/>
                  <a:pt x="423" y="544"/>
                </a:cubicBezTo>
                <a:close/>
              </a:path>
            </a:pathLst>
          </a:custGeom>
          <a:solidFill>
            <a:schemeClr val="folHlink">
              <a:alpha val="35001"/>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613" name="Text Box 6517"/>
          <p:cNvSpPr txBox="1">
            <a:spLocks noChangeArrowheads="1"/>
          </p:cNvSpPr>
          <p:nvPr/>
        </p:nvSpPr>
        <p:spPr bwMode="auto">
          <a:xfrm>
            <a:off x="7751764" y="476251"/>
            <a:ext cx="24479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000" b="1">
                <a:solidFill>
                  <a:schemeClr val="bg1"/>
                </a:solidFill>
                <a:effectLst>
                  <a:outerShdw blurRad="38100" dist="38100" dir="2700000" algn="tl">
                    <a:srgbClr val="000000"/>
                  </a:outerShdw>
                </a:effectLst>
                <a:latin typeface="Comic Sans MS" panose="030F0702030302020204" pitchFamily="66" charset="0"/>
              </a:rPr>
              <a:t>Plasma </a:t>
            </a:r>
          </a:p>
          <a:p>
            <a:pPr algn="ctr"/>
            <a:r>
              <a:rPr lang="en-US" sz="2000" b="1">
                <a:solidFill>
                  <a:schemeClr val="bg1"/>
                </a:solidFill>
                <a:effectLst>
                  <a:outerShdw blurRad="38100" dist="38100" dir="2700000" algn="tl">
                    <a:srgbClr val="000000"/>
                  </a:outerShdw>
                </a:effectLst>
                <a:latin typeface="Comic Sans MS" panose="030F0702030302020204" pitchFamily="66" charset="0"/>
              </a:rPr>
              <a:t>membrane</a:t>
            </a:r>
            <a:endParaRPr lang="el-GR" sz="2000" b="1">
              <a:solidFill>
                <a:schemeClr val="bg1"/>
              </a:solidFill>
              <a:effectLst>
                <a:outerShdw blurRad="38100" dist="38100" dir="2700000" algn="tl">
                  <a:srgbClr val="000000"/>
                </a:outerShdw>
              </a:effectLst>
              <a:latin typeface="Comic Sans MS" panose="030F0702030302020204" pitchFamily="66" charset="0"/>
            </a:endParaRPr>
          </a:p>
        </p:txBody>
      </p:sp>
      <p:grpSp>
        <p:nvGrpSpPr>
          <p:cNvPr id="10615" name="Group 6519"/>
          <p:cNvGrpSpPr>
            <a:grpSpLocks noChangeAspect="1"/>
          </p:cNvGrpSpPr>
          <p:nvPr/>
        </p:nvGrpSpPr>
        <p:grpSpPr bwMode="auto">
          <a:xfrm>
            <a:off x="1127126" y="-26988"/>
            <a:ext cx="9853613" cy="1444626"/>
            <a:chOff x="-199" y="158"/>
            <a:chExt cx="7062" cy="944"/>
          </a:xfrm>
        </p:grpSpPr>
        <p:pic>
          <p:nvPicPr>
            <p:cNvPr id="10616" name="Picture 65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4" y="225"/>
              <a:ext cx="3639" cy="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17" name="Picture 65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9" y="158"/>
              <a:ext cx="3639" cy="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226" name="Text Box 7130"/>
          <p:cNvSpPr txBox="1">
            <a:spLocks noChangeArrowheads="1"/>
          </p:cNvSpPr>
          <p:nvPr/>
        </p:nvSpPr>
        <p:spPr bwMode="auto">
          <a:xfrm>
            <a:off x="9632951" y="4797426"/>
            <a:ext cx="10699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chemeClr val="bg1"/>
                </a:solidFill>
                <a:effectLst>
                  <a:outerShdw blurRad="38100" dist="38100" dir="2700000" algn="tl">
                    <a:srgbClr val="000000"/>
                  </a:outerShdw>
                </a:effectLst>
                <a:latin typeface="Comic Sans MS" panose="030F0702030302020204" pitchFamily="66" charset="0"/>
              </a:rPr>
              <a:t>pH</a:t>
            </a:r>
          </a:p>
          <a:p>
            <a:pPr algn="ctr"/>
            <a:r>
              <a:rPr lang="en-US" sz="1600">
                <a:solidFill>
                  <a:schemeClr val="bg1"/>
                </a:solidFill>
                <a:effectLst>
                  <a:outerShdw blurRad="38100" dist="38100" dir="2700000" algn="tl">
                    <a:srgbClr val="000000"/>
                  </a:outerShdw>
                </a:effectLst>
                <a:latin typeface="Comic Sans MS" panose="030F0702030302020204" pitchFamily="66" charset="0"/>
              </a:rPr>
              <a:t>Decrease</a:t>
            </a:r>
            <a:endParaRPr lang="el-GR" sz="1600">
              <a:solidFill>
                <a:schemeClr val="bg1"/>
              </a:solidFill>
              <a:effectLst>
                <a:outerShdw blurRad="38100" dist="38100" dir="2700000" algn="tl">
                  <a:srgbClr val="000000"/>
                </a:outerShdw>
              </a:effectLst>
              <a:latin typeface="Comic Sans MS" panose="030F0702030302020204" pitchFamily="66" charset="0"/>
            </a:endParaRPr>
          </a:p>
        </p:txBody>
      </p:sp>
      <p:sp>
        <p:nvSpPr>
          <p:cNvPr id="11228" name="Freeform 7132"/>
          <p:cNvSpPr>
            <a:spLocks/>
          </p:cNvSpPr>
          <p:nvPr/>
        </p:nvSpPr>
        <p:spPr bwMode="auto">
          <a:xfrm>
            <a:off x="8785226" y="4200526"/>
            <a:ext cx="28575" cy="855663"/>
          </a:xfrm>
          <a:custGeom>
            <a:avLst/>
            <a:gdLst>
              <a:gd name="T0" fmla="*/ 2 w 2"/>
              <a:gd name="T1" fmla="*/ 0 h 107"/>
              <a:gd name="T2" fmla="*/ 2 w 2"/>
              <a:gd name="T3" fmla="*/ 0 h 107"/>
              <a:gd name="T4" fmla="*/ 2 w 2"/>
              <a:gd name="T5" fmla="*/ 0 h 107"/>
              <a:gd name="T6" fmla="*/ 2 w 2"/>
              <a:gd name="T7" fmla="*/ 0 h 107"/>
              <a:gd name="T8" fmla="*/ 2 w 2"/>
              <a:gd name="T9" fmla="*/ 0 h 107"/>
              <a:gd name="T10" fmla="*/ 1 w 2"/>
              <a:gd name="T11" fmla="*/ 0 h 107"/>
              <a:gd name="T12" fmla="*/ 1 w 2"/>
              <a:gd name="T13" fmla="*/ 0 h 107"/>
              <a:gd name="T14" fmla="*/ 1 w 2"/>
              <a:gd name="T15" fmla="*/ 0 h 107"/>
              <a:gd name="T16" fmla="*/ 1 w 2"/>
              <a:gd name="T17" fmla="*/ 0 h 107"/>
              <a:gd name="T18" fmla="*/ 0 w 2"/>
              <a:gd name="T19" fmla="*/ 0 h 107"/>
              <a:gd name="T20" fmla="*/ 0 w 2"/>
              <a:gd name="T21" fmla="*/ 27 h 107"/>
              <a:gd name="T22" fmla="*/ 0 w 2"/>
              <a:gd name="T23" fmla="*/ 107 h 107"/>
              <a:gd name="T24" fmla="*/ 0 w 2"/>
              <a:gd name="T25" fmla="*/ 107 h 107"/>
              <a:gd name="T26" fmla="*/ 0 w 2"/>
              <a:gd name="T27" fmla="*/ 106 h 107"/>
              <a:gd name="T28" fmla="*/ 0 w 2"/>
              <a:gd name="T29" fmla="*/ 106 h 107"/>
              <a:gd name="T30" fmla="*/ 0 w 2"/>
              <a:gd name="T31" fmla="*/ 106 h 107"/>
              <a:gd name="T32" fmla="*/ 0 w 2"/>
              <a:gd name="T33" fmla="*/ 106 h 107"/>
              <a:gd name="T34" fmla="*/ 0 w 2"/>
              <a:gd name="T35" fmla="*/ 106 h 107"/>
              <a:gd name="T36" fmla="*/ 0 w 2"/>
              <a:gd name="T37" fmla="*/ 106 h 107"/>
              <a:gd name="T38" fmla="*/ 0 w 2"/>
              <a:gd name="T39" fmla="*/ 106 h 107"/>
              <a:gd name="T40" fmla="*/ 0 w 2"/>
              <a:gd name="T41" fmla="*/ 106 h 107"/>
              <a:gd name="T42" fmla="*/ 0 w 2"/>
              <a:gd name="T43" fmla="*/ 106 h 107"/>
              <a:gd name="T44" fmla="*/ 2 w 2"/>
              <a:gd name="T45" fmla="*/ 0 h 107"/>
              <a:gd name="T46" fmla="*/ 2 w 2"/>
              <a:gd name="T4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 h="107">
                <a:moveTo>
                  <a:pt x="2" y="0"/>
                </a:moveTo>
                <a:lnTo>
                  <a:pt x="2" y="0"/>
                </a:lnTo>
                <a:lnTo>
                  <a:pt x="2" y="0"/>
                </a:lnTo>
                <a:lnTo>
                  <a:pt x="2" y="0"/>
                </a:lnTo>
                <a:lnTo>
                  <a:pt x="2" y="0"/>
                </a:lnTo>
                <a:lnTo>
                  <a:pt x="1" y="0"/>
                </a:lnTo>
                <a:lnTo>
                  <a:pt x="1" y="0"/>
                </a:lnTo>
                <a:lnTo>
                  <a:pt x="1" y="0"/>
                </a:lnTo>
                <a:lnTo>
                  <a:pt x="1" y="0"/>
                </a:lnTo>
                <a:lnTo>
                  <a:pt x="0" y="0"/>
                </a:lnTo>
                <a:lnTo>
                  <a:pt x="0" y="27"/>
                </a:lnTo>
                <a:lnTo>
                  <a:pt x="0" y="107"/>
                </a:lnTo>
                <a:lnTo>
                  <a:pt x="0" y="107"/>
                </a:lnTo>
                <a:lnTo>
                  <a:pt x="0" y="106"/>
                </a:lnTo>
                <a:lnTo>
                  <a:pt x="0" y="106"/>
                </a:lnTo>
                <a:lnTo>
                  <a:pt x="0" y="106"/>
                </a:lnTo>
                <a:lnTo>
                  <a:pt x="0" y="106"/>
                </a:lnTo>
                <a:lnTo>
                  <a:pt x="0" y="106"/>
                </a:lnTo>
                <a:lnTo>
                  <a:pt x="0" y="106"/>
                </a:lnTo>
                <a:lnTo>
                  <a:pt x="0" y="106"/>
                </a:lnTo>
                <a:lnTo>
                  <a:pt x="0" y="106"/>
                </a:lnTo>
                <a:lnTo>
                  <a:pt x="0" y="106"/>
                </a:lnTo>
                <a:lnTo>
                  <a:pt x="2" y="0"/>
                </a:lnTo>
                <a:lnTo>
                  <a:pt x="2" y="0"/>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29" name="Freeform 7133"/>
          <p:cNvSpPr>
            <a:spLocks/>
          </p:cNvSpPr>
          <p:nvPr/>
        </p:nvSpPr>
        <p:spPr bwMode="auto">
          <a:xfrm>
            <a:off x="8742363" y="4184650"/>
            <a:ext cx="42862" cy="903288"/>
          </a:xfrm>
          <a:custGeom>
            <a:avLst/>
            <a:gdLst>
              <a:gd name="T0" fmla="*/ 8 w 8"/>
              <a:gd name="T1" fmla="*/ 2 h 114"/>
              <a:gd name="T2" fmla="*/ 8 w 8"/>
              <a:gd name="T3" fmla="*/ 0 h 114"/>
              <a:gd name="T4" fmla="*/ 8 w 8"/>
              <a:gd name="T5" fmla="*/ 0 h 114"/>
              <a:gd name="T6" fmla="*/ 5 w 8"/>
              <a:gd name="T7" fmla="*/ 2 h 114"/>
              <a:gd name="T8" fmla="*/ 4 w 8"/>
              <a:gd name="T9" fmla="*/ 2 h 114"/>
              <a:gd name="T10" fmla="*/ 4 w 8"/>
              <a:gd name="T11" fmla="*/ 2 h 114"/>
              <a:gd name="T12" fmla="*/ 4 w 8"/>
              <a:gd name="T13" fmla="*/ 2 h 114"/>
              <a:gd name="T14" fmla="*/ 3 w 8"/>
              <a:gd name="T15" fmla="*/ 2 h 114"/>
              <a:gd name="T16" fmla="*/ 3 w 8"/>
              <a:gd name="T17" fmla="*/ 2 h 114"/>
              <a:gd name="T18" fmla="*/ 0 w 8"/>
              <a:gd name="T19" fmla="*/ 114 h 114"/>
              <a:gd name="T20" fmla="*/ 0 w 8"/>
              <a:gd name="T21" fmla="*/ 113 h 114"/>
              <a:gd name="T22" fmla="*/ 1 w 8"/>
              <a:gd name="T23" fmla="*/ 113 h 114"/>
              <a:gd name="T24" fmla="*/ 1 w 8"/>
              <a:gd name="T25" fmla="*/ 113 h 114"/>
              <a:gd name="T26" fmla="*/ 1 w 8"/>
              <a:gd name="T27" fmla="*/ 112 h 114"/>
              <a:gd name="T28" fmla="*/ 3 w 8"/>
              <a:gd name="T29" fmla="*/ 110 h 114"/>
              <a:gd name="T30" fmla="*/ 3 w 8"/>
              <a:gd name="T31" fmla="*/ 110 h 114"/>
              <a:gd name="T32" fmla="*/ 4 w 8"/>
              <a:gd name="T33" fmla="*/ 110 h 114"/>
              <a:gd name="T34" fmla="*/ 4 w 8"/>
              <a:gd name="T35" fmla="*/ 109 h 114"/>
              <a:gd name="T36" fmla="*/ 4 w 8"/>
              <a:gd name="T37" fmla="*/ 109 h 114"/>
              <a:gd name="T38" fmla="*/ 4 w 8"/>
              <a:gd name="T39" fmla="*/ 109 h 114"/>
              <a:gd name="T40" fmla="*/ 4 w 8"/>
              <a:gd name="T41" fmla="*/ 109 h 114"/>
              <a:gd name="T42" fmla="*/ 8 w 8"/>
              <a:gd name="T43" fmla="*/ 2 h 114"/>
              <a:gd name="T44" fmla="*/ 8 w 8"/>
              <a:gd name="T45" fmla="*/ 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114">
                <a:moveTo>
                  <a:pt x="8" y="2"/>
                </a:moveTo>
                <a:lnTo>
                  <a:pt x="8" y="0"/>
                </a:lnTo>
                <a:lnTo>
                  <a:pt x="8" y="0"/>
                </a:lnTo>
                <a:lnTo>
                  <a:pt x="5" y="2"/>
                </a:lnTo>
                <a:lnTo>
                  <a:pt x="4" y="2"/>
                </a:lnTo>
                <a:lnTo>
                  <a:pt x="4" y="2"/>
                </a:lnTo>
                <a:lnTo>
                  <a:pt x="4" y="2"/>
                </a:lnTo>
                <a:lnTo>
                  <a:pt x="3" y="2"/>
                </a:lnTo>
                <a:lnTo>
                  <a:pt x="3" y="2"/>
                </a:lnTo>
                <a:lnTo>
                  <a:pt x="0" y="114"/>
                </a:lnTo>
                <a:lnTo>
                  <a:pt x="0" y="113"/>
                </a:lnTo>
                <a:lnTo>
                  <a:pt x="1" y="113"/>
                </a:lnTo>
                <a:lnTo>
                  <a:pt x="1" y="113"/>
                </a:lnTo>
                <a:lnTo>
                  <a:pt x="1" y="112"/>
                </a:lnTo>
                <a:lnTo>
                  <a:pt x="3" y="110"/>
                </a:lnTo>
                <a:lnTo>
                  <a:pt x="3" y="110"/>
                </a:lnTo>
                <a:lnTo>
                  <a:pt x="4" y="110"/>
                </a:lnTo>
                <a:lnTo>
                  <a:pt x="4" y="109"/>
                </a:lnTo>
                <a:lnTo>
                  <a:pt x="4" y="109"/>
                </a:lnTo>
                <a:lnTo>
                  <a:pt x="4" y="109"/>
                </a:lnTo>
                <a:lnTo>
                  <a:pt x="4" y="109"/>
                </a:lnTo>
                <a:lnTo>
                  <a:pt x="8" y="2"/>
                </a:lnTo>
                <a:lnTo>
                  <a:pt x="8" y="2"/>
                </a:lnTo>
                <a:close/>
              </a:path>
            </a:pathLst>
          </a:custGeom>
          <a:solidFill>
            <a:srgbClr val="B198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1230" name="Freeform 7134"/>
          <p:cNvSpPr>
            <a:spLocks/>
          </p:cNvSpPr>
          <p:nvPr/>
        </p:nvSpPr>
        <p:spPr bwMode="auto">
          <a:xfrm>
            <a:off x="8813801" y="4200526"/>
            <a:ext cx="41275" cy="492125"/>
          </a:xfrm>
          <a:custGeom>
            <a:avLst/>
            <a:gdLst>
              <a:gd name="T0" fmla="*/ 8 w 8"/>
              <a:gd name="T1" fmla="*/ 61 h 61"/>
              <a:gd name="T2" fmla="*/ 8 w 8"/>
              <a:gd name="T3" fmla="*/ 60 h 61"/>
              <a:gd name="T4" fmla="*/ 8 w 8"/>
              <a:gd name="T5" fmla="*/ 57 h 61"/>
              <a:gd name="T6" fmla="*/ 8 w 8"/>
              <a:gd name="T7" fmla="*/ 56 h 61"/>
              <a:gd name="T8" fmla="*/ 8 w 8"/>
              <a:gd name="T9" fmla="*/ 54 h 61"/>
              <a:gd name="T10" fmla="*/ 8 w 8"/>
              <a:gd name="T11" fmla="*/ 49 h 61"/>
              <a:gd name="T12" fmla="*/ 8 w 8"/>
              <a:gd name="T13" fmla="*/ 46 h 61"/>
              <a:gd name="T14" fmla="*/ 6 w 8"/>
              <a:gd name="T15" fmla="*/ 39 h 61"/>
              <a:gd name="T16" fmla="*/ 6 w 8"/>
              <a:gd name="T17" fmla="*/ 27 h 61"/>
              <a:gd name="T18" fmla="*/ 5 w 8"/>
              <a:gd name="T19" fmla="*/ 19 h 61"/>
              <a:gd name="T20" fmla="*/ 3 w 8"/>
              <a:gd name="T21" fmla="*/ 7 h 61"/>
              <a:gd name="T22" fmla="*/ 1 w 8"/>
              <a:gd name="T23" fmla="*/ 4 h 61"/>
              <a:gd name="T24" fmla="*/ 0 w 8"/>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61">
                <a:moveTo>
                  <a:pt x="8" y="61"/>
                </a:moveTo>
                <a:lnTo>
                  <a:pt x="8" y="60"/>
                </a:lnTo>
                <a:lnTo>
                  <a:pt x="8" y="57"/>
                </a:lnTo>
                <a:lnTo>
                  <a:pt x="8" y="56"/>
                </a:lnTo>
                <a:lnTo>
                  <a:pt x="8" y="54"/>
                </a:lnTo>
                <a:lnTo>
                  <a:pt x="8" y="49"/>
                </a:lnTo>
                <a:lnTo>
                  <a:pt x="8" y="46"/>
                </a:lnTo>
                <a:lnTo>
                  <a:pt x="6" y="39"/>
                </a:lnTo>
                <a:lnTo>
                  <a:pt x="6" y="27"/>
                </a:lnTo>
                <a:lnTo>
                  <a:pt x="5" y="19"/>
                </a:lnTo>
                <a:lnTo>
                  <a:pt x="3" y="7"/>
                </a:lnTo>
                <a:lnTo>
                  <a:pt x="1" y="4"/>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231" name="Text Box 7135"/>
          <p:cNvSpPr txBox="1">
            <a:spLocks noChangeArrowheads="1"/>
          </p:cNvSpPr>
          <p:nvPr/>
        </p:nvSpPr>
        <p:spPr bwMode="auto">
          <a:xfrm>
            <a:off x="9264650" y="4365625"/>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232" name="Text Box 7136"/>
          <p:cNvSpPr txBox="1">
            <a:spLocks noChangeArrowheads="1"/>
          </p:cNvSpPr>
          <p:nvPr/>
        </p:nvSpPr>
        <p:spPr bwMode="auto">
          <a:xfrm>
            <a:off x="9191626" y="4652963"/>
            <a:ext cx="576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235" name="Rectangle 7139"/>
          <p:cNvSpPr>
            <a:spLocks noChangeArrowheads="1"/>
          </p:cNvSpPr>
          <p:nvPr/>
        </p:nvSpPr>
        <p:spPr bwMode="auto">
          <a:xfrm>
            <a:off x="8615364" y="5284788"/>
            <a:ext cx="866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1"/>
                </a:solidFill>
                <a:effectLst>
                  <a:outerShdw blurRad="38100" dist="38100" dir="2700000" algn="tl">
                    <a:srgbClr val="000000"/>
                  </a:outerShdw>
                </a:effectLst>
                <a:latin typeface="Comic Sans MS" panose="030F0702030302020204" pitchFamily="66" charset="0"/>
              </a:rPr>
              <a:t>ADP + Pi</a:t>
            </a:r>
            <a:endParaRPr lang="en-GB" sz="1400">
              <a:solidFill>
                <a:schemeClr val="bg1"/>
              </a:solidFill>
              <a:effectLst>
                <a:outerShdw blurRad="38100" dist="38100" dir="2700000" algn="tl">
                  <a:srgbClr val="000000"/>
                </a:outerShdw>
              </a:effectLst>
              <a:latin typeface="Comic Sans MS" panose="030F0702030302020204" pitchFamily="66" charset="0"/>
            </a:endParaRPr>
          </a:p>
        </p:txBody>
      </p:sp>
      <p:sp>
        <p:nvSpPr>
          <p:cNvPr id="11236" name="Text Box 7140"/>
          <p:cNvSpPr txBox="1">
            <a:spLocks noChangeArrowheads="1"/>
          </p:cNvSpPr>
          <p:nvPr/>
        </p:nvSpPr>
        <p:spPr bwMode="auto">
          <a:xfrm>
            <a:off x="9551989" y="4652963"/>
            <a:ext cx="5667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237" name="Line 7141"/>
          <p:cNvSpPr>
            <a:spLocks noChangeShapeType="1"/>
          </p:cNvSpPr>
          <p:nvPr/>
        </p:nvSpPr>
        <p:spPr bwMode="auto">
          <a:xfrm>
            <a:off x="8531226" y="4605338"/>
            <a:ext cx="119063" cy="25400"/>
          </a:xfrm>
          <a:prstGeom prst="line">
            <a:avLst/>
          </a:prstGeom>
          <a:noFill/>
          <a:ln w="15875">
            <a:solidFill>
              <a:srgbClr val="FFFF00"/>
            </a:solidFill>
            <a:round/>
            <a:headEnd/>
            <a:tailEnd/>
          </a:ln>
          <a:effectLst/>
          <a:scene3d>
            <a:camera prst="legacyObliqueTopRight"/>
            <a:lightRig rig="legacyFlat4" dir="b"/>
          </a:scene3d>
          <a:sp3d extrusionH="492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238" name="Text Box 7142"/>
          <p:cNvSpPr txBox="1">
            <a:spLocks noChangeArrowheads="1"/>
          </p:cNvSpPr>
          <p:nvPr/>
        </p:nvSpPr>
        <p:spPr bwMode="auto">
          <a:xfrm>
            <a:off x="6875463" y="3724275"/>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239" name="Text Box 7143"/>
          <p:cNvSpPr txBox="1">
            <a:spLocks noChangeArrowheads="1"/>
          </p:cNvSpPr>
          <p:nvPr/>
        </p:nvSpPr>
        <p:spPr bwMode="auto">
          <a:xfrm>
            <a:off x="6959600" y="4152900"/>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240" name="Text Box 7144"/>
          <p:cNvSpPr txBox="1">
            <a:spLocks noChangeArrowheads="1"/>
          </p:cNvSpPr>
          <p:nvPr/>
        </p:nvSpPr>
        <p:spPr bwMode="auto">
          <a:xfrm>
            <a:off x="7175500" y="3863975"/>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241" name="Text Box 7145"/>
          <p:cNvSpPr txBox="1">
            <a:spLocks noChangeArrowheads="1"/>
          </p:cNvSpPr>
          <p:nvPr/>
        </p:nvSpPr>
        <p:spPr bwMode="auto">
          <a:xfrm>
            <a:off x="7975600" y="4797425"/>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244" name="Freeform 7148"/>
          <p:cNvSpPr>
            <a:spLocks/>
          </p:cNvSpPr>
          <p:nvPr/>
        </p:nvSpPr>
        <p:spPr bwMode="auto">
          <a:xfrm>
            <a:off x="6527800" y="5291138"/>
            <a:ext cx="935038" cy="730250"/>
          </a:xfrm>
          <a:custGeom>
            <a:avLst/>
            <a:gdLst>
              <a:gd name="T0" fmla="*/ 11 w 512"/>
              <a:gd name="T1" fmla="*/ 239 h 415"/>
              <a:gd name="T2" fmla="*/ 95 w 512"/>
              <a:gd name="T3" fmla="*/ 59 h 415"/>
              <a:gd name="T4" fmla="*/ 215 w 512"/>
              <a:gd name="T5" fmla="*/ 5 h 415"/>
              <a:gd name="T6" fmla="*/ 298 w 512"/>
              <a:gd name="T7" fmla="*/ 30 h 415"/>
              <a:gd name="T8" fmla="*/ 434 w 512"/>
              <a:gd name="T9" fmla="*/ 76 h 415"/>
              <a:gd name="T10" fmla="*/ 491 w 512"/>
              <a:gd name="T11" fmla="*/ 215 h 415"/>
              <a:gd name="T12" fmla="*/ 305 w 512"/>
              <a:gd name="T13" fmla="*/ 305 h 415"/>
              <a:gd name="T14" fmla="*/ 253 w 512"/>
              <a:gd name="T15" fmla="*/ 393 h 415"/>
              <a:gd name="T16" fmla="*/ 41 w 512"/>
              <a:gd name="T17" fmla="*/ 389 h 415"/>
              <a:gd name="T18" fmla="*/ 11 w 512"/>
              <a:gd name="T19" fmla="*/ 239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415">
                <a:moveTo>
                  <a:pt x="11" y="239"/>
                </a:moveTo>
                <a:cubicBezTo>
                  <a:pt x="0" y="199"/>
                  <a:pt x="61" y="98"/>
                  <a:pt x="95" y="59"/>
                </a:cubicBezTo>
                <a:cubicBezTo>
                  <a:pt x="129" y="20"/>
                  <a:pt x="181" y="10"/>
                  <a:pt x="215" y="5"/>
                </a:cubicBezTo>
                <a:cubicBezTo>
                  <a:pt x="249" y="0"/>
                  <a:pt x="262" y="18"/>
                  <a:pt x="298" y="30"/>
                </a:cubicBezTo>
                <a:cubicBezTo>
                  <a:pt x="334" y="42"/>
                  <a:pt x="402" y="45"/>
                  <a:pt x="434" y="76"/>
                </a:cubicBezTo>
                <a:cubicBezTo>
                  <a:pt x="466" y="107"/>
                  <a:pt x="512" y="177"/>
                  <a:pt x="491" y="215"/>
                </a:cubicBezTo>
                <a:cubicBezTo>
                  <a:pt x="470" y="253"/>
                  <a:pt x="345" y="275"/>
                  <a:pt x="305" y="305"/>
                </a:cubicBezTo>
                <a:cubicBezTo>
                  <a:pt x="265" y="335"/>
                  <a:pt x="297" y="379"/>
                  <a:pt x="253" y="393"/>
                </a:cubicBezTo>
                <a:cubicBezTo>
                  <a:pt x="209" y="407"/>
                  <a:pt x="81" y="415"/>
                  <a:pt x="41" y="389"/>
                </a:cubicBezTo>
                <a:cubicBezTo>
                  <a:pt x="1" y="363"/>
                  <a:pt x="17" y="270"/>
                  <a:pt x="11" y="239"/>
                </a:cubicBezTo>
                <a:close/>
              </a:path>
            </a:pathLst>
          </a:custGeom>
          <a:solidFill>
            <a:srgbClr val="FF0000">
              <a:alpha val="22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1245" name="Freeform 7149"/>
          <p:cNvSpPr>
            <a:spLocks/>
          </p:cNvSpPr>
          <p:nvPr/>
        </p:nvSpPr>
        <p:spPr bwMode="auto">
          <a:xfrm>
            <a:off x="5938838" y="6029326"/>
            <a:ext cx="982662" cy="517525"/>
          </a:xfrm>
          <a:custGeom>
            <a:avLst/>
            <a:gdLst>
              <a:gd name="T0" fmla="*/ 579 w 619"/>
              <a:gd name="T1" fmla="*/ 0 h 326"/>
              <a:gd name="T2" fmla="*/ 522 w 619"/>
              <a:gd name="T3" fmla="*/ 252 h 326"/>
              <a:gd name="T4" fmla="*/ 0 w 619"/>
              <a:gd name="T5" fmla="*/ 298 h 326"/>
            </a:gdLst>
            <a:ahLst/>
            <a:cxnLst>
              <a:cxn ang="0">
                <a:pos x="T0" y="T1"/>
              </a:cxn>
              <a:cxn ang="0">
                <a:pos x="T2" y="T3"/>
              </a:cxn>
              <a:cxn ang="0">
                <a:pos x="T4" y="T5"/>
              </a:cxn>
            </a:cxnLst>
            <a:rect l="0" t="0" r="r" b="b"/>
            <a:pathLst>
              <a:path w="619" h="326">
                <a:moveTo>
                  <a:pt x="579" y="0"/>
                </a:moveTo>
                <a:cubicBezTo>
                  <a:pt x="571" y="43"/>
                  <a:pt x="619" y="202"/>
                  <a:pt x="522" y="252"/>
                </a:cubicBezTo>
                <a:cubicBezTo>
                  <a:pt x="434" y="326"/>
                  <a:pt x="109" y="289"/>
                  <a:pt x="0" y="298"/>
                </a:cubicBezTo>
              </a:path>
            </a:pathLst>
          </a:custGeom>
          <a:noFill/>
          <a:ln w="15875">
            <a:solidFill>
              <a:srgbClr val="FFFF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408" name="Rectangle 7312"/>
          <p:cNvSpPr>
            <a:spLocks noChangeArrowheads="1"/>
          </p:cNvSpPr>
          <p:nvPr/>
        </p:nvSpPr>
        <p:spPr bwMode="auto">
          <a:xfrm>
            <a:off x="1457325" y="5132389"/>
            <a:ext cx="15430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chemeClr val="bg1"/>
                </a:solidFill>
                <a:effectLst>
                  <a:outerShdw blurRad="38100" dist="38100" dir="2700000" algn="tl">
                    <a:srgbClr val="000000"/>
                  </a:outerShdw>
                </a:effectLst>
                <a:latin typeface="Comic Sans MS" panose="030F0702030302020204" pitchFamily="66" charset="0"/>
              </a:rPr>
              <a:t>Ca</a:t>
            </a:r>
            <a:r>
              <a:rPr lang="en-US" sz="1600" baseline="30000">
                <a:solidFill>
                  <a:schemeClr val="bg1"/>
                </a:solidFill>
                <a:effectLst>
                  <a:outerShdw blurRad="38100" dist="38100" dir="2700000" algn="tl">
                    <a:srgbClr val="000000"/>
                  </a:outerShdw>
                </a:effectLst>
                <a:latin typeface="Comic Sans MS" panose="030F0702030302020204" pitchFamily="66" charset="0"/>
              </a:rPr>
              <a:t>2+ </a:t>
            </a:r>
            <a:r>
              <a:rPr lang="en-US" sz="1600">
                <a:solidFill>
                  <a:schemeClr val="bg1"/>
                </a:solidFill>
                <a:effectLst>
                  <a:outerShdw blurRad="38100" dist="38100" dir="2700000" algn="tl">
                    <a:srgbClr val="000000"/>
                  </a:outerShdw>
                </a:effectLst>
                <a:latin typeface="Comic Sans MS" panose="030F0702030302020204" pitchFamily="66" charset="0"/>
              </a:rPr>
              <a:t>from</a:t>
            </a:r>
          </a:p>
          <a:p>
            <a:pPr algn="ctr"/>
            <a:r>
              <a:rPr lang="en-US" sz="1600">
                <a:solidFill>
                  <a:schemeClr val="bg1"/>
                </a:solidFill>
                <a:effectLst>
                  <a:outerShdw blurRad="38100" dist="38100" dir="2700000" algn="tl">
                    <a:srgbClr val="000000"/>
                  </a:outerShdw>
                </a:effectLst>
                <a:latin typeface="Comic Sans MS" panose="030F0702030302020204" pitchFamily="66" charset="0"/>
              </a:rPr>
              <a:t>calcium stores</a:t>
            </a:r>
            <a:endParaRPr lang="en-GB" sz="1600">
              <a:solidFill>
                <a:schemeClr val="bg1"/>
              </a:solidFill>
              <a:effectLst>
                <a:outerShdw blurRad="38100" dist="38100" dir="2700000" algn="tl">
                  <a:srgbClr val="000000"/>
                </a:outerShdw>
              </a:effectLst>
              <a:latin typeface="Comic Sans MS" panose="030F0702030302020204" pitchFamily="66" charset="0"/>
            </a:endParaRPr>
          </a:p>
        </p:txBody>
      </p:sp>
      <p:sp>
        <p:nvSpPr>
          <p:cNvPr id="11442" name="Freeform 7346"/>
          <p:cNvSpPr>
            <a:spLocks/>
          </p:cNvSpPr>
          <p:nvPr/>
        </p:nvSpPr>
        <p:spPr bwMode="auto">
          <a:xfrm>
            <a:off x="7143751" y="5400676"/>
            <a:ext cx="2943225" cy="1120775"/>
          </a:xfrm>
          <a:custGeom>
            <a:avLst/>
            <a:gdLst>
              <a:gd name="T0" fmla="*/ 1854 w 1854"/>
              <a:gd name="T1" fmla="*/ 0 h 706"/>
              <a:gd name="T2" fmla="*/ 1271 w 1854"/>
              <a:gd name="T3" fmla="*/ 635 h 706"/>
              <a:gd name="T4" fmla="*/ 0 w 1854"/>
              <a:gd name="T5" fmla="*/ 252 h 706"/>
            </a:gdLst>
            <a:ahLst/>
            <a:cxnLst>
              <a:cxn ang="0">
                <a:pos x="T0" y="T1"/>
              </a:cxn>
              <a:cxn ang="0">
                <a:pos x="T2" y="T3"/>
              </a:cxn>
              <a:cxn ang="0">
                <a:pos x="T4" y="T5"/>
              </a:cxn>
            </a:cxnLst>
            <a:rect l="0" t="0" r="r" b="b"/>
            <a:pathLst>
              <a:path w="1854" h="706">
                <a:moveTo>
                  <a:pt x="1854" y="0"/>
                </a:moveTo>
                <a:cubicBezTo>
                  <a:pt x="1757" y="105"/>
                  <a:pt x="1434" y="564"/>
                  <a:pt x="1271" y="635"/>
                </a:cubicBezTo>
                <a:cubicBezTo>
                  <a:pt x="1108" y="706"/>
                  <a:pt x="265" y="332"/>
                  <a:pt x="0" y="252"/>
                </a:cubicBezTo>
              </a:path>
            </a:pathLst>
          </a:custGeom>
          <a:noFill/>
          <a:ln w="15875">
            <a:solidFill>
              <a:srgbClr val="FFFF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475" name="Freeform 7379"/>
          <p:cNvSpPr>
            <a:spLocks/>
          </p:cNvSpPr>
          <p:nvPr/>
        </p:nvSpPr>
        <p:spPr bwMode="auto">
          <a:xfrm>
            <a:off x="4972050" y="1808164"/>
            <a:ext cx="3371850" cy="649287"/>
          </a:xfrm>
          <a:custGeom>
            <a:avLst/>
            <a:gdLst>
              <a:gd name="T0" fmla="*/ 2124 w 2124"/>
              <a:gd name="T1" fmla="*/ 141 h 409"/>
              <a:gd name="T2" fmla="*/ 1268 w 2124"/>
              <a:gd name="T3" fmla="*/ 45 h 409"/>
              <a:gd name="T4" fmla="*/ 0 w 2124"/>
              <a:gd name="T5" fmla="*/ 409 h 409"/>
            </a:gdLst>
            <a:ahLst/>
            <a:cxnLst>
              <a:cxn ang="0">
                <a:pos x="T0" y="T1"/>
              </a:cxn>
              <a:cxn ang="0">
                <a:pos x="T2" y="T3"/>
              </a:cxn>
              <a:cxn ang="0">
                <a:pos x="T4" y="T5"/>
              </a:cxn>
            </a:cxnLst>
            <a:rect l="0" t="0" r="r" b="b"/>
            <a:pathLst>
              <a:path w="2124" h="409">
                <a:moveTo>
                  <a:pt x="2124" y="141"/>
                </a:moveTo>
                <a:cubicBezTo>
                  <a:pt x="1981" y="125"/>
                  <a:pt x="1622" y="0"/>
                  <a:pt x="1268" y="45"/>
                </a:cubicBezTo>
                <a:cubicBezTo>
                  <a:pt x="1094" y="82"/>
                  <a:pt x="264" y="333"/>
                  <a:pt x="0" y="409"/>
                </a:cubicBezTo>
              </a:path>
            </a:pathLst>
          </a:custGeom>
          <a:noFill/>
          <a:ln w="15875">
            <a:solidFill>
              <a:srgbClr val="FF0000"/>
            </a:solidFill>
            <a:round/>
            <a:headEnd/>
            <a:tailEnd type="none" w="med" len="med"/>
          </a:ln>
          <a:effectLst/>
          <a:scene3d>
            <a:camera prst="legacyObliqueTopRight"/>
            <a:lightRig rig="legacyFlat4" dir="b"/>
          </a:scene3d>
          <a:sp3d extrusionH="492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476" name="Line 7380"/>
          <p:cNvSpPr>
            <a:spLocks noChangeShapeType="1"/>
          </p:cNvSpPr>
          <p:nvPr/>
        </p:nvSpPr>
        <p:spPr bwMode="auto">
          <a:xfrm>
            <a:off x="4926014" y="2359026"/>
            <a:ext cx="71437" cy="144463"/>
          </a:xfrm>
          <a:prstGeom prst="line">
            <a:avLst/>
          </a:prstGeom>
          <a:noFill/>
          <a:ln w="9525">
            <a:solidFill>
              <a:srgbClr val="FF0000"/>
            </a:solidFill>
            <a:round/>
            <a:headEnd/>
            <a:tailEnd/>
          </a:ln>
          <a:effectLst/>
          <a:scene3d>
            <a:camera prst="legacyObliqueTopRight"/>
            <a:lightRig rig="legacyFlat3" dir="b"/>
          </a:scene3d>
          <a:sp3d extrusionH="492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477" name="Freeform 7381"/>
          <p:cNvSpPr>
            <a:spLocks/>
          </p:cNvSpPr>
          <p:nvPr/>
        </p:nvSpPr>
        <p:spPr bwMode="auto">
          <a:xfrm>
            <a:off x="3805238" y="1479550"/>
            <a:ext cx="4576762" cy="566738"/>
          </a:xfrm>
          <a:custGeom>
            <a:avLst/>
            <a:gdLst>
              <a:gd name="T0" fmla="*/ 2883 w 2883"/>
              <a:gd name="T1" fmla="*/ 332 h 357"/>
              <a:gd name="T2" fmla="*/ 1211 w 2883"/>
              <a:gd name="T3" fmla="*/ 4 h 357"/>
              <a:gd name="T4" fmla="*/ 0 w 2883"/>
              <a:gd name="T5" fmla="*/ 357 h 357"/>
            </a:gdLst>
            <a:ahLst/>
            <a:cxnLst>
              <a:cxn ang="0">
                <a:pos x="T0" y="T1"/>
              </a:cxn>
              <a:cxn ang="0">
                <a:pos x="T2" y="T3"/>
              </a:cxn>
              <a:cxn ang="0">
                <a:pos x="T4" y="T5"/>
              </a:cxn>
            </a:cxnLst>
            <a:rect l="0" t="0" r="r" b="b"/>
            <a:pathLst>
              <a:path w="2883" h="357">
                <a:moveTo>
                  <a:pt x="2883" y="332"/>
                </a:moveTo>
                <a:cubicBezTo>
                  <a:pt x="2606" y="277"/>
                  <a:pt x="1691" y="0"/>
                  <a:pt x="1211" y="4"/>
                </a:cubicBezTo>
                <a:cubicBezTo>
                  <a:pt x="731" y="20"/>
                  <a:pt x="252" y="284"/>
                  <a:pt x="0" y="357"/>
                </a:cubicBezTo>
              </a:path>
            </a:pathLst>
          </a:custGeom>
          <a:noFill/>
          <a:ln w="15875">
            <a:solidFill>
              <a:srgbClr val="FF00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479" name="Freeform 7383"/>
          <p:cNvSpPr>
            <a:spLocks/>
          </p:cNvSpPr>
          <p:nvPr/>
        </p:nvSpPr>
        <p:spPr bwMode="auto">
          <a:xfrm>
            <a:off x="5548313" y="2903538"/>
            <a:ext cx="1052512" cy="165100"/>
          </a:xfrm>
          <a:custGeom>
            <a:avLst/>
            <a:gdLst>
              <a:gd name="T0" fmla="*/ 740 w 740"/>
              <a:gd name="T1" fmla="*/ 128 h 128"/>
              <a:gd name="T2" fmla="*/ 210 w 740"/>
              <a:gd name="T3" fmla="*/ 18 h 128"/>
              <a:gd name="T4" fmla="*/ 0 w 740"/>
              <a:gd name="T5" fmla="*/ 18 h 128"/>
            </a:gdLst>
            <a:ahLst/>
            <a:cxnLst>
              <a:cxn ang="0">
                <a:pos x="T0" y="T1"/>
              </a:cxn>
              <a:cxn ang="0">
                <a:pos x="T2" y="T3"/>
              </a:cxn>
              <a:cxn ang="0">
                <a:pos x="T4" y="T5"/>
              </a:cxn>
            </a:cxnLst>
            <a:rect l="0" t="0" r="r" b="b"/>
            <a:pathLst>
              <a:path w="740" h="128">
                <a:moveTo>
                  <a:pt x="740" y="128"/>
                </a:moveTo>
                <a:cubicBezTo>
                  <a:pt x="652" y="110"/>
                  <a:pt x="333" y="36"/>
                  <a:pt x="210" y="18"/>
                </a:cubicBezTo>
                <a:cubicBezTo>
                  <a:pt x="87" y="0"/>
                  <a:pt x="35" y="18"/>
                  <a:pt x="0" y="18"/>
                </a:cubicBezTo>
              </a:path>
            </a:pathLst>
          </a:custGeom>
          <a:noFill/>
          <a:ln w="15875">
            <a:solidFill>
              <a:srgbClr val="FF0000"/>
            </a:solidFill>
            <a:round/>
            <a:headEnd/>
            <a:tailEnd type="none" w="med" len="med"/>
          </a:ln>
          <a:effectLst/>
          <a:scene3d>
            <a:camera prst="legacyObliqueTopRight"/>
            <a:lightRig rig="legacyFlat4" dir="b"/>
          </a:scene3d>
          <a:sp3d extrusionH="492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480" name="Freeform 7384"/>
          <p:cNvSpPr>
            <a:spLocks/>
          </p:cNvSpPr>
          <p:nvPr/>
        </p:nvSpPr>
        <p:spPr bwMode="auto">
          <a:xfrm>
            <a:off x="5519739" y="2852739"/>
            <a:ext cx="1587" cy="166687"/>
          </a:xfrm>
          <a:custGeom>
            <a:avLst/>
            <a:gdLst>
              <a:gd name="T0" fmla="*/ 0 w 1"/>
              <a:gd name="T1" fmla="*/ 0 h 105"/>
              <a:gd name="T2" fmla="*/ 1 w 1"/>
              <a:gd name="T3" fmla="*/ 105 h 105"/>
            </a:gdLst>
            <a:ahLst/>
            <a:cxnLst>
              <a:cxn ang="0">
                <a:pos x="T0" y="T1"/>
              </a:cxn>
              <a:cxn ang="0">
                <a:pos x="T2" y="T3"/>
              </a:cxn>
            </a:cxnLst>
            <a:rect l="0" t="0" r="r" b="b"/>
            <a:pathLst>
              <a:path w="1" h="105">
                <a:moveTo>
                  <a:pt x="0" y="0"/>
                </a:moveTo>
                <a:lnTo>
                  <a:pt x="1" y="105"/>
                </a:lnTo>
              </a:path>
            </a:pathLst>
          </a:custGeom>
          <a:noFill/>
          <a:ln w="9525">
            <a:solidFill>
              <a:srgbClr val="FF0000"/>
            </a:solidFill>
            <a:round/>
            <a:headEnd type="none" w="med" len="med"/>
            <a:tailEnd type="none" w="med" len="med"/>
          </a:ln>
          <a:effectLst/>
          <a:scene3d>
            <a:camera prst="legacyObliqueTopRight"/>
            <a:lightRig rig="legacyFlat3" dir="b"/>
          </a:scene3d>
          <a:sp3d extrusionH="49200" prstMaterial="legacyMatte">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481" name="Text Box 7385"/>
          <p:cNvSpPr txBox="1">
            <a:spLocks noChangeArrowheads="1"/>
          </p:cNvSpPr>
          <p:nvPr/>
        </p:nvSpPr>
        <p:spPr bwMode="auto">
          <a:xfrm>
            <a:off x="8112126" y="2276476"/>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u="sng">
                <a:solidFill>
                  <a:schemeClr val="bg1"/>
                </a:solidFill>
                <a:effectLst>
                  <a:outerShdw blurRad="38100" dist="38100" dir="2700000" algn="tl">
                    <a:srgbClr val="000000"/>
                  </a:outerShdw>
                </a:effectLst>
                <a:latin typeface="Comic Sans MS" panose="030F0702030302020204" pitchFamily="66" charset="0"/>
              </a:rPr>
              <a:t>Hypericin</a:t>
            </a:r>
            <a:endParaRPr lang="el-GR" b="1" u="sng">
              <a:solidFill>
                <a:schemeClr val="bg1"/>
              </a:solidFill>
              <a:effectLst>
                <a:outerShdw blurRad="38100" dist="38100" dir="2700000" algn="tl">
                  <a:srgbClr val="000000"/>
                </a:outerShdw>
              </a:effectLst>
              <a:latin typeface="Comic Sans MS" panose="030F0702030302020204" pitchFamily="66" charset="0"/>
            </a:endParaRPr>
          </a:p>
        </p:txBody>
      </p:sp>
      <p:sp>
        <p:nvSpPr>
          <p:cNvPr id="11483" name="Text Box 7387"/>
          <p:cNvSpPr txBox="1">
            <a:spLocks noChangeArrowheads="1"/>
          </p:cNvSpPr>
          <p:nvPr/>
        </p:nvSpPr>
        <p:spPr bwMode="auto">
          <a:xfrm>
            <a:off x="3790950" y="4149725"/>
            <a:ext cx="2228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u="sng">
                <a:solidFill>
                  <a:schemeClr val="bg1"/>
                </a:solidFill>
                <a:effectLst>
                  <a:outerShdw blurRad="38100" dist="38100" dir="2700000" algn="tl">
                    <a:srgbClr val="000000"/>
                  </a:outerShdw>
                </a:effectLst>
                <a:latin typeface="Comic Sans MS" panose="030F0702030302020204" pitchFamily="66" charset="0"/>
              </a:rPr>
              <a:t>Mitochondrion</a:t>
            </a:r>
            <a:endParaRPr lang="el-GR" sz="2400" b="1" u="sng">
              <a:solidFill>
                <a:schemeClr val="bg1"/>
              </a:solidFill>
              <a:effectLst>
                <a:outerShdw blurRad="38100" dist="38100" dir="2700000" algn="tl">
                  <a:srgbClr val="000000"/>
                </a:outerShdw>
              </a:effectLst>
              <a:latin typeface="Comic Sans MS" panose="030F0702030302020204" pitchFamily="66" charset="0"/>
            </a:endParaRPr>
          </a:p>
        </p:txBody>
      </p:sp>
      <p:sp>
        <p:nvSpPr>
          <p:cNvPr id="11486" name="Line 7390"/>
          <p:cNvSpPr>
            <a:spLocks noChangeShapeType="1"/>
          </p:cNvSpPr>
          <p:nvPr/>
        </p:nvSpPr>
        <p:spPr bwMode="auto">
          <a:xfrm>
            <a:off x="8950326" y="4391026"/>
            <a:ext cx="360363" cy="111125"/>
          </a:xfrm>
          <a:prstGeom prst="line">
            <a:avLst/>
          </a:prstGeom>
          <a:noFill/>
          <a:ln w="15875">
            <a:solidFill>
              <a:srgbClr val="FFFF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489" name="AutoShape 7393"/>
          <p:cNvSpPr>
            <a:spLocks noChangeArrowheads="1"/>
          </p:cNvSpPr>
          <p:nvPr/>
        </p:nvSpPr>
        <p:spPr bwMode="auto">
          <a:xfrm rot="1332209">
            <a:off x="3128964" y="2133600"/>
            <a:ext cx="2320925" cy="1449388"/>
          </a:xfrm>
          <a:custGeom>
            <a:avLst/>
            <a:gdLst>
              <a:gd name="G0" fmla="+- 1066773 0 0"/>
              <a:gd name="G1" fmla="+- 3128199 0 0"/>
              <a:gd name="G2" fmla="+- 1066773 0 3128199"/>
              <a:gd name="G3" fmla="+- 10800 0 0"/>
              <a:gd name="G4" fmla="+- 0 0 1066773"/>
              <a:gd name="T0" fmla="*/ 360 256 1"/>
              <a:gd name="T1" fmla="*/ 0 256 1"/>
              <a:gd name="G5" fmla="+- G2 T0 T1"/>
              <a:gd name="G6" fmla="?: G2 G2 G5"/>
              <a:gd name="G7" fmla="+- 0 0 G6"/>
              <a:gd name="G8" fmla="+- 8266 0 0"/>
              <a:gd name="G9" fmla="+- 0 0 3128199"/>
              <a:gd name="G10" fmla="+- 8266 0 2700"/>
              <a:gd name="G11" fmla="cos G10 1066773"/>
              <a:gd name="G12" fmla="sin G10 1066773"/>
              <a:gd name="G13" fmla="cos 13500 1066773"/>
              <a:gd name="G14" fmla="sin 13500 1066773"/>
              <a:gd name="G15" fmla="+- G11 10800 0"/>
              <a:gd name="G16" fmla="+- G12 10800 0"/>
              <a:gd name="G17" fmla="+- G13 10800 0"/>
              <a:gd name="G18" fmla="+- G14 10800 0"/>
              <a:gd name="G19" fmla="*/ 8266 1 2"/>
              <a:gd name="G20" fmla="+- G19 5400 0"/>
              <a:gd name="G21" fmla="cos G20 1066773"/>
              <a:gd name="G22" fmla="sin G20 1066773"/>
              <a:gd name="G23" fmla="+- G21 10800 0"/>
              <a:gd name="G24" fmla="+- G12 G23 G22"/>
              <a:gd name="G25" fmla="+- G22 G23 G11"/>
              <a:gd name="G26" fmla="cos 10800 1066773"/>
              <a:gd name="G27" fmla="sin 10800 1066773"/>
              <a:gd name="G28" fmla="cos 8266 1066773"/>
              <a:gd name="G29" fmla="sin 8266 1066773"/>
              <a:gd name="G30" fmla="+- G26 10800 0"/>
              <a:gd name="G31" fmla="+- G27 10800 0"/>
              <a:gd name="G32" fmla="+- G28 10800 0"/>
              <a:gd name="G33" fmla="+- G29 10800 0"/>
              <a:gd name="G34" fmla="+- G19 5400 0"/>
              <a:gd name="G35" fmla="cos G34 3128199"/>
              <a:gd name="G36" fmla="sin G34 3128199"/>
              <a:gd name="G37" fmla="+/ 3128199 1066773 2"/>
              <a:gd name="T2" fmla="*/ 180 256 1"/>
              <a:gd name="T3" fmla="*/ 0 256 1"/>
              <a:gd name="G38" fmla="+- G37 T2 T3"/>
              <a:gd name="G39" fmla="?: G2 G37 G38"/>
              <a:gd name="G40" fmla="cos 10800 G39"/>
              <a:gd name="G41" fmla="sin 10800 G39"/>
              <a:gd name="G42" fmla="cos 8266 G39"/>
              <a:gd name="G43" fmla="sin 8266 G39"/>
              <a:gd name="G44" fmla="+- G40 10800 0"/>
              <a:gd name="G45" fmla="+- G41 10800 0"/>
              <a:gd name="G46" fmla="+- G42 10800 0"/>
              <a:gd name="G47" fmla="+- G43 10800 0"/>
              <a:gd name="G48" fmla="+- G35 10800 0"/>
              <a:gd name="G49" fmla="+- G36 10800 0"/>
              <a:gd name="T4" fmla="*/ 1641 w 21600"/>
              <a:gd name="T5" fmla="*/ 5076 h 21600"/>
              <a:gd name="T6" fmla="*/ 17211 w 21600"/>
              <a:gd name="T7" fmla="*/ 17854 h 21600"/>
              <a:gd name="T8" fmla="*/ 3790 w 21600"/>
              <a:gd name="T9" fmla="*/ 6419 h 21600"/>
              <a:gd name="T10" fmla="*/ 23758 w 21600"/>
              <a:gd name="T11" fmla="*/ 14583 h 21600"/>
              <a:gd name="T12" fmla="*/ 18838 w 21600"/>
              <a:gd name="T13" fmla="*/ 17280 h 21600"/>
              <a:gd name="T14" fmla="*/ 16142 w 21600"/>
              <a:gd name="T15" fmla="*/ 1236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34" y="13116"/>
                </a:moveTo>
                <a:cubicBezTo>
                  <a:pt x="18954" y="12364"/>
                  <a:pt x="19066" y="11584"/>
                  <a:pt x="19066" y="10800"/>
                </a:cubicBezTo>
                <a:cubicBezTo>
                  <a:pt x="19066" y="6234"/>
                  <a:pt x="15365" y="2534"/>
                  <a:pt x="10800" y="2534"/>
                </a:cubicBezTo>
                <a:cubicBezTo>
                  <a:pt x="6234" y="2534"/>
                  <a:pt x="2534" y="6234"/>
                  <a:pt x="2534" y="10800"/>
                </a:cubicBezTo>
                <a:cubicBezTo>
                  <a:pt x="2534" y="15365"/>
                  <a:pt x="6234" y="19066"/>
                  <a:pt x="10800" y="19066"/>
                </a:cubicBezTo>
                <a:cubicBezTo>
                  <a:pt x="12855" y="19066"/>
                  <a:pt x="14838" y="18299"/>
                  <a:pt x="16359" y="16916"/>
                </a:cubicBezTo>
                <a:lnTo>
                  <a:pt x="18063" y="18792"/>
                </a:lnTo>
                <a:cubicBezTo>
                  <a:pt x="16076" y="20598"/>
                  <a:pt x="13486" y="21600"/>
                  <a:pt x="10800" y="21600"/>
                </a:cubicBezTo>
                <a:cubicBezTo>
                  <a:pt x="4835" y="21600"/>
                  <a:pt x="0" y="16764"/>
                  <a:pt x="0" y="10800"/>
                </a:cubicBezTo>
                <a:cubicBezTo>
                  <a:pt x="0" y="4835"/>
                  <a:pt x="4835" y="0"/>
                  <a:pt x="10800" y="0"/>
                </a:cubicBezTo>
                <a:cubicBezTo>
                  <a:pt x="16764" y="0"/>
                  <a:pt x="21600" y="4835"/>
                  <a:pt x="21600" y="10800"/>
                </a:cubicBezTo>
                <a:cubicBezTo>
                  <a:pt x="21600" y="11824"/>
                  <a:pt x="21454" y="12843"/>
                  <a:pt x="21167" y="13827"/>
                </a:cubicBezTo>
                <a:lnTo>
                  <a:pt x="23758" y="14583"/>
                </a:lnTo>
                <a:lnTo>
                  <a:pt x="18838" y="17280"/>
                </a:lnTo>
                <a:lnTo>
                  <a:pt x="16142" y="12360"/>
                </a:lnTo>
                <a:lnTo>
                  <a:pt x="18734" y="13116"/>
                </a:lnTo>
                <a:close/>
              </a:path>
            </a:pathLst>
          </a:custGeom>
          <a:solidFill>
            <a:schemeClr val="bg1"/>
          </a:solidFill>
          <a:ln w="9525">
            <a:miter lim="800000"/>
            <a:headEnd/>
            <a:tailEnd/>
          </a:ln>
          <a:effectLst/>
          <a:scene3d>
            <a:camera prst="legacyPerspectiveBottomLeft">
              <a:rot lat="19499999" lon="0" rev="0"/>
            </a:camera>
            <a:lightRig rig="legacyFlat3" dir="t"/>
          </a:scene3d>
          <a:sp3d extrusionH="49200" prstMaterial="legacyMetal">
            <a:bevelT w="13500" h="13500" prst="angle"/>
            <a:bevelB w="13500" h="13500" prst="angle"/>
            <a:extrusionClr>
              <a:schemeClr val="bg2"/>
            </a:extrusionClr>
            <a:contourClr>
              <a:schemeClr val="bg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l-GR"/>
          </a:p>
        </p:txBody>
      </p:sp>
      <p:sp>
        <p:nvSpPr>
          <p:cNvPr id="11492" name="Freeform 7396"/>
          <p:cNvSpPr>
            <a:spLocks/>
          </p:cNvSpPr>
          <p:nvPr/>
        </p:nvSpPr>
        <p:spPr bwMode="auto">
          <a:xfrm>
            <a:off x="7112000" y="1906588"/>
            <a:ext cx="1244600" cy="862012"/>
          </a:xfrm>
          <a:custGeom>
            <a:avLst/>
            <a:gdLst>
              <a:gd name="T0" fmla="*/ 784 w 784"/>
              <a:gd name="T1" fmla="*/ 71 h 543"/>
              <a:gd name="T2" fmla="*/ 256 w 784"/>
              <a:gd name="T3" fmla="*/ 79 h 543"/>
              <a:gd name="T4" fmla="*/ 0 w 784"/>
              <a:gd name="T5" fmla="*/ 543 h 543"/>
            </a:gdLst>
            <a:ahLst/>
            <a:cxnLst>
              <a:cxn ang="0">
                <a:pos x="T0" y="T1"/>
              </a:cxn>
              <a:cxn ang="0">
                <a:pos x="T2" y="T3"/>
              </a:cxn>
              <a:cxn ang="0">
                <a:pos x="T4" y="T5"/>
              </a:cxn>
            </a:cxnLst>
            <a:rect l="0" t="0" r="r" b="b"/>
            <a:pathLst>
              <a:path w="784" h="543">
                <a:moveTo>
                  <a:pt x="784" y="71"/>
                </a:moveTo>
                <a:cubicBezTo>
                  <a:pt x="697" y="72"/>
                  <a:pt x="387" y="0"/>
                  <a:pt x="256" y="79"/>
                </a:cubicBezTo>
                <a:cubicBezTo>
                  <a:pt x="88" y="167"/>
                  <a:pt x="53" y="446"/>
                  <a:pt x="0" y="543"/>
                </a:cubicBezTo>
              </a:path>
            </a:pathLst>
          </a:custGeom>
          <a:noFill/>
          <a:ln w="15875">
            <a:solidFill>
              <a:srgbClr val="FF00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227" name="Text Box 7131"/>
          <p:cNvSpPr txBox="1">
            <a:spLocks noChangeArrowheads="1"/>
          </p:cNvSpPr>
          <p:nvPr/>
        </p:nvSpPr>
        <p:spPr bwMode="auto">
          <a:xfrm>
            <a:off x="3792539" y="2997201"/>
            <a:ext cx="1728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u="sng">
                <a:solidFill>
                  <a:schemeClr val="bg1"/>
                </a:solidFill>
                <a:effectLst>
                  <a:outerShdw blurRad="38100" dist="38100" dir="2700000" algn="tl">
                    <a:srgbClr val="000000"/>
                  </a:outerShdw>
                </a:effectLst>
                <a:latin typeface="Comic Sans MS" panose="030F0702030302020204" pitchFamily="66" charset="0"/>
              </a:rPr>
              <a:t>TCA cycle</a:t>
            </a:r>
            <a:endParaRPr lang="el-GR" sz="2000" u="sng">
              <a:solidFill>
                <a:schemeClr val="bg1"/>
              </a:solidFill>
              <a:effectLst>
                <a:outerShdw blurRad="38100" dist="38100" dir="2700000" algn="tl">
                  <a:srgbClr val="000000"/>
                </a:outerShdw>
              </a:effectLst>
              <a:latin typeface="Comic Sans MS" panose="030F0702030302020204" pitchFamily="66" charset="0"/>
            </a:endParaRPr>
          </a:p>
        </p:txBody>
      </p:sp>
      <p:sp>
        <p:nvSpPr>
          <p:cNvPr id="11852" name="Text Box 7756"/>
          <p:cNvSpPr txBox="1">
            <a:spLocks noChangeArrowheads="1"/>
          </p:cNvSpPr>
          <p:nvPr/>
        </p:nvSpPr>
        <p:spPr bwMode="auto">
          <a:xfrm>
            <a:off x="9623426" y="4292600"/>
            <a:ext cx="6842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856" name="Text Box 7760"/>
          <p:cNvSpPr txBox="1">
            <a:spLocks noChangeArrowheads="1"/>
          </p:cNvSpPr>
          <p:nvPr/>
        </p:nvSpPr>
        <p:spPr bwMode="auto">
          <a:xfrm>
            <a:off x="8256588" y="4691063"/>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chemeClr val="bg1"/>
                </a:solidFill>
                <a:effectLst>
                  <a:outerShdw blurRad="38100" dist="38100" dir="2700000" algn="tl">
                    <a:srgbClr val="000000"/>
                  </a:outerShdw>
                </a:effectLst>
                <a:latin typeface="Comic Sans MS" panose="030F0702030302020204" pitchFamily="66" charset="0"/>
              </a:rPr>
              <a:t>H</a:t>
            </a:r>
            <a:r>
              <a:rPr lang="en-US" sz="1600" baseline="30000">
                <a:solidFill>
                  <a:schemeClr val="bg1"/>
                </a:solidFill>
                <a:effectLst>
                  <a:outerShdw blurRad="38100" dist="38100" dir="2700000" algn="tl">
                    <a:srgbClr val="000000"/>
                  </a:outerShdw>
                </a:effectLst>
                <a:latin typeface="Comic Sans MS" panose="030F0702030302020204" pitchFamily="66" charset="0"/>
              </a:rPr>
              <a:t>+</a:t>
            </a:r>
            <a:endParaRPr lang="el-GR" sz="1600" baseline="30000">
              <a:solidFill>
                <a:schemeClr val="bg1"/>
              </a:solidFill>
              <a:effectLst>
                <a:outerShdw blurRad="38100" dist="38100" dir="2700000" algn="tl">
                  <a:srgbClr val="000000"/>
                </a:outerShdw>
              </a:effectLst>
              <a:latin typeface="Comic Sans MS" panose="030F0702030302020204" pitchFamily="66" charset="0"/>
            </a:endParaRPr>
          </a:p>
        </p:txBody>
      </p:sp>
      <p:sp>
        <p:nvSpPr>
          <p:cNvPr id="11233" name="Freeform 7137"/>
          <p:cNvSpPr>
            <a:spLocks/>
          </p:cNvSpPr>
          <p:nvPr/>
        </p:nvSpPr>
        <p:spPr bwMode="auto">
          <a:xfrm>
            <a:off x="8639176" y="4221163"/>
            <a:ext cx="720725" cy="1079500"/>
          </a:xfrm>
          <a:custGeom>
            <a:avLst/>
            <a:gdLst>
              <a:gd name="T0" fmla="*/ 321 w 321"/>
              <a:gd name="T1" fmla="*/ 0 h 584"/>
              <a:gd name="T2" fmla="*/ 36 w 321"/>
              <a:gd name="T3" fmla="*/ 140 h 584"/>
              <a:gd name="T4" fmla="*/ 105 w 321"/>
              <a:gd name="T5" fmla="*/ 584 h 584"/>
            </a:gdLst>
            <a:ahLst/>
            <a:cxnLst>
              <a:cxn ang="0">
                <a:pos x="T0" y="T1"/>
              </a:cxn>
              <a:cxn ang="0">
                <a:pos x="T2" y="T3"/>
              </a:cxn>
              <a:cxn ang="0">
                <a:pos x="T4" y="T5"/>
              </a:cxn>
            </a:cxnLst>
            <a:rect l="0" t="0" r="r" b="b"/>
            <a:pathLst>
              <a:path w="321" h="584">
                <a:moveTo>
                  <a:pt x="321" y="0"/>
                </a:moveTo>
                <a:cubicBezTo>
                  <a:pt x="273" y="23"/>
                  <a:pt x="72" y="43"/>
                  <a:pt x="36" y="140"/>
                </a:cubicBezTo>
                <a:cubicBezTo>
                  <a:pt x="0" y="237"/>
                  <a:pt x="91" y="492"/>
                  <a:pt x="105" y="584"/>
                </a:cubicBezTo>
              </a:path>
            </a:pathLst>
          </a:custGeom>
          <a:noFill/>
          <a:ln w="15875">
            <a:solidFill>
              <a:srgbClr val="FFFF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857" name="Line 7761"/>
          <p:cNvSpPr>
            <a:spLocks noChangeShapeType="1"/>
          </p:cNvSpPr>
          <p:nvPr/>
        </p:nvSpPr>
        <p:spPr bwMode="auto">
          <a:xfrm>
            <a:off x="8778876" y="4672014"/>
            <a:ext cx="360363" cy="111125"/>
          </a:xfrm>
          <a:prstGeom prst="line">
            <a:avLst/>
          </a:prstGeom>
          <a:noFill/>
          <a:ln w="15875">
            <a:solidFill>
              <a:srgbClr val="FFFF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859" name="Freeform 7763"/>
          <p:cNvSpPr>
            <a:spLocks/>
          </p:cNvSpPr>
          <p:nvPr/>
        </p:nvSpPr>
        <p:spPr bwMode="auto">
          <a:xfrm>
            <a:off x="7319963" y="3357563"/>
            <a:ext cx="1014412" cy="1014412"/>
          </a:xfrm>
          <a:custGeom>
            <a:avLst/>
            <a:gdLst>
              <a:gd name="T0" fmla="*/ 0 w 639"/>
              <a:gd name="T1" fmla="*/ 0 h 639"/>
              <a:gd name="T2" fmla="*/ 213 w 639"/>
              <a:gd name="T3" fmla="*/ 525 h 639"/>
              <a:gd name="T4" fmla="*/ 387 w 639"/>
              <a:gd name="T5" fmla="*/ 471 h 639"/>
              <a:gd name="T6" fmla="*/ 639 w 639"/>
              <a:gd name="T7" fmla="*/ 639 h 639"/>
            </a:gdLst>
            <a:ahLst/>
            <a:cxnLst>
              <a:cxn ang="0">
                <a:pos x="T0" y="T1"/>
              </a:cxn>
              <a:cxn ang="0">
                <a:pos x="T2" y="T3"/>
              </a:cxn>
              <a:cxn ang="0">
                <a:pos x="T4" y="T5"/>
              </a:cxn>
              <a:cxn ang="0">
                <a:pos x="T6" y="T7"/>
              </a:cxn>
            </a:cxnLst>
            <a:rect l="0" t="0" r="r" b="b"/>
            <a:pathLst>
              <a:path w="639" h="639">
                <a:moveTo>
                  <a:pt x="0" y="0"/>
                </a:moveTo>
                <a:cubicBezTo>
                  <a:pt x="35" y="87"/>
                  <a:pt x="149" y="447"/>
                  <a:pt x="213" y="525"/>
                </a:cubicBezTo>
                <a:cubicBezTo>
                  <a:pt x="269" y="600"/>
                  <a:pt x="316" y="452"/>
                  <a:pt x="387" y="471"/>
                </a:cubicBezTo>
                <a:cubicBezTo>
                  <a:pt x="458" y="490"/>
                  <a:pt x="587" y="604"/>
                  <a:pt x="639" y="639"/>
                </a:cubicBezTo>
              </a:path>
            </a:pathLst>
          </a:custGeom>
          <a:noFill/>
          <a:ln w="15875">
            <a:solidFill>
              <a:srgbClr val="FF00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861" name="Freeform 7765"/>
          <p:cNvSpPr>
            <a:spLocks/>
          </p:cNvSpPr>
          <p:nvPr/>
        </p:nvSpPr>
        <p:spPr bwMode="auto">
          <a:xfrm>
            <a:off x="9271000" y="2184400"/>
            <a:ext cx="1428750" cy="2654300"/>
          </a:xfrm>
          <a:custGeom>
            <a:avLst/>
            <a:gdLst>
              <a:gd name="T0" fmla="*/ 0 w 900"/>
              <a:gd name="T1" fmla="*/ 0 h 1672"/>
              <a:gd name="T2" fmla="*/ 736 w 900"/>
              <a:gd name="T3" fmla="*/ 480 h 1672"/>
              <a:gd name="T4" fmla="*/ 824 w 900"/>
              <a:gd name="T5" fmla="*/ 1352 h 1672"/>
              <a:gd name="T6" fmla="*/ 600 w 900"/>
              <a:gd name="T7" fmla="*/ 1672 h 1672"/>
            </a:gdLst>
            <a:ahLst/>
            <a:cxnLst>
              <a:cxn ang="0">
                <a:pos x="T0" y="T1"/>
              </a:cxn>
              <a:cxn ang="0">
                <a:pos x="T2" y="T3"/>
              </a:cxn>
              <a:cxn ang="0">
                <a:pos x="T4" y="T5"/>
              </a:cxn>
              <a:cxn ang="0">
                <a:pos x="T6" y="T7"/>
              </a:cxn>
            </a:cxnLst>
            <a:rect l="0" t="0" r="r" b="b"/>
            <a:pathLst>
              <a:path w="900" h="1672">
                <a:moveTo>
                  <a:pt x="0" y="0"/>
                </a:moveTo>
                <a:cubicBezTo>
                  <a:pt x="123" y="81"/>
                  <a:pt x="599" y="255"/>
                  <a:pt x="736" y="480"/>
                </a:cubicBezTo>
                <a:cubicBezTo>
                  <a:pt x="900" y="663"/>
                  <a:pt x="829" y="1169"/>
                  <a:pt x="824" y="1352"/>
                </a:cubicBezTo>
                <a:cubicBezTo>
                  <a:pt x="801" y="1551"/>
                  <a:pt x="647" y="1605"/>
                  <a:pt x="600" y="1672"/>
                </a:cubicBezTo>
              </a:path>
            </a:pathLst>
          </a:custGeom>
          <a:noFill/>
          <a:ln w="15875">
            <a:solidFill>
              <a:srgbClr val="FF00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pic>
        <p:nvPicPr>
          <p:cNvPr id="11863" name="Picture 7767"/>
          <p:cNvPicPr>
            <a:picLocks noChangeAspect="1" noChangeArrowheads="1"/>
          </p:cNvPicPr>
          <p:nvPr/>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l="14218" b="14948"/>
          <a:stretch>
            <a:fillRect/>
          </a:stretch>
        </p:blipFill>
        <p:spPr bwMode="auto">
          <a:xfrm>
            <a:off x="8256589" y="1420814"/>
            <a:ext cx="936625" cy="92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7" name="Freeform 7781"/>
          <p:cNvSpPr>
            <a:spLocks/>
          </p:cNvSpPr>
          <p:nvPr/>
        </p:nvSpPr>
        <p:spPr bwMode="auto">
          <a:xfrm rot="5400000">
            <a:off x="2754313" y="3673476"/>
            <a:ext cx="425450" cy="511175"/>
          </a:xfrm>
          <a:custGeom>
            <a:avLst/>
            <a:gdLst>
              <a:gd name="T0" fmla="*/ 424 w 930"/>
              <a:gd name="T1" fmla="*/ 46 h 961"/>
              <a:gd name="T2" fmla="*/ 242 w 930"/>
              <a:gd name="T3" fmla="*/ 46 h 961"/>
              <a:gd name="T4" fmla="*/ 106 w 930"/>
              <a:gd name="T5" fmla="*/ 0 h 961"/>
              <a:gd name="T6" fmla="*/ 15 w 930"/>
              <a:gd name="T7" fmla="*/ 46 h 961"/>
              <a:gd name="T8" fmla="*/ 15 w 930"/>
              <a:gd name="T9" fmla="*/ 182 h 961"/>
              <a:gd name="T10" fmla="*/ 15 w 930"/>
              <a:gd name="T11" fmla="*/ 318 h 961"/>
              <a:gd name="T12" fmla="*/ 15 w 930"/>
              <a:gd name="T13" fmla="*/ 499 h 961"/>
              <a:gd name="T14" fmla="*/ 15 w 930"/>
              <a:gd name="T15" fmla="*/ 635 h 961"/>
              <a:gd name="T16" fmla="*/ 106 w 930"/>
              <a:gd name="T17" fmla="*/ 817 h 961"/>
              <a:gd name="T18" fmla="*/ 151 w 930"/>
              <a:gd name="T19" fmla="*/ 908 h 961"/>
              <a:gd name="T20" fmla="*/ 378 w 930"/>
              <a:gd name="T21" fmla="*/ 953 h 961"/>
              <a:gd name="T22" fmla="*/ 650 w 930"/>
              <a:gd name="T23" fmla="*/ 862 h 961"/>
              <a:gd name="T24" fmla="*/ 832 w 930"/>
              <a:gd name="T25" fmla="*/ 681 h 961"/>
              <a:gd name="T26" fmla="*/ 922 w 930"/>
              <a:gd name="T27" fmla="*/ 409 h 961"/>
              <a:gd name="T28" fmla="*/ 786 w 930"/>
              <a:gd name="T29" fmla="*/ 273 h 961"/>
              <a:gd name="T30" fmla="*/ 605 w 930"/>
              <a:gd name="T31" fmla="*/ 91 h 961"/>
              <a:gd name="T32" fmla="*/ 424 w 930"/>
              <a:gd name="T33" fmla="*/ 4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961">
                <a:moveTo>
                  <a:pt x="424" y="46"/>
                </a:moveTo>
                <a:cubicBezTo>
                  <a:pt x="363" y="39"/>
                  <a:pt x="295" y="54"/>
                  <a:pt x="242" y="46"/>
                </a:cubicBezTo>
                <a:cubicBezTo>
                  <a:pt x="189" y="38"/>
                  <a:pt x="144" y="0"/>
                  <a:pt x="106" y="0"/>
                </a:cubicBezTo>
                <a:cubicBezTo>
                  <a:pt x="68" y="0"/>
                  <a:pt x="30" y="16"/>
                  <a:pt x="15" y="46"/>
                </a:cubicBezTo>
                <a:cubicBezTo>
                  <a:pt x="0" y="76"/>
                  <a:pt x="15" y="137"/>
                  <a:pt x="15" y="182"/>
                </a:cubicBezTo>
                <a:cubicBezTo>
                  <a:pt x="15" y="227"/>
                  <a:pt x="15" y="265"/>
                  <a:pt x="15" y="318"/>
                </a:cubicBezTo>
                <a:cubicBezTo>
                  <a:pt x="15" y="371"/>
                  <a:pt x="15" y="446"/>
                  <a:pt x="15" y="499"/>
                </a:cubicBezTo>
                <a:cubicBezTo>
                  <a:pt x="15" y="552"/>
                  <a:pt x="0" y="582"/>
                  <a:pt x="15" y="635"/>
                </a:cubicBezTo>
                <a:cubicBezTo>
                  <a:pt x="30" y="688"/>
                  <a:pt x="83" y="771"/>
                  <a:pt x="106" y="817"/>
                </a:cubicBezTo>
                <a:cubicBezTo>
                  <a:pt x="129" y="863"/>
                  <a:pt x="106" y="885"/>
                  <a:pt x="151" y="908"/>
                </a:cubicBezTo>
                <a:cubicBezTo>
                  <a:pt x="196" y="931"/>
                  <a:pt x="295" y="961"/>
                  <a:pt x="378" y="953"/>
                </a:cubicBezTo>
                <a:cubicBezTo>
                  <a:pt x="461" y="945"/>
                  <a:pt x="574" y="907"/>
                  <a:pt x="650" y="862"/>
                </a:cubicBezTo>
                <a:cubicBezTo>
                  <a:pt x="726" y="817"/>
                  <a:pt x="787" y="756"/>
                  <a:pt x="832" y="681"/>
                </a:cubicBezTo>
                <a:cubicBezTo>
                  <a:pt x="877" y="606"/>
                  <a:pt x="930" y="477"/>
                  <a:pt x="922" y="409"/>
                </a:cubicBezTo>
                <a:cubicBezTo>
                  <a:pt x="914" y="341"/>
                  <a:pt x="839" y="326"/>
                  <a:pt x="786" y="273"/>
                </a:cubicBezTo>
                <a:cubicBezTo>
                  <a:pt x="733" y="220"/>
                  <a:pt x="658" y="129"/>
                  <a:pt x="605" y="91"/>
                </a:cubicBezTo>
                <a:cubicBezTo>
                  <a:pt x="552" y="53"/>
                  <a:pt x="485" y="53"/>
                  <a:pt x="424" y="46"/>
                </a:cubicBezTo>
                <a:close/>
              </a:path>
            </a:pathLst>
          </a:custGeom>
          <a:solidFill>
            <a:schemeClr val="tx1">
              <a:alpha val="75999"/>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pic>
        <p:nvPicPr>
          <p:cNvPr id="11879" name="Picture 7783"/>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t="33089"/>
          <a:stretch>
            <a:fillRect/>
          </a:stretch>
        </p:blipFill>
        <p:spPr bwMode="auto">
          <a:xfrm>
            <a:off x="2900363" y="3816350"/>
            <a:ext cx="144462" cy="9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87" name="Picture 7791"/>
          <p:cNvPicPr>
            <a:picLocks noChangeAspect="1" noChangeArrowheads="1"/>
          </p:cNvPicPr>
          <p:nvPr/>
        </p:nvPicPr>
        <p:blipFill>
          <a:blip r:embed="rId8"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rot="2394310">
            <a:off x="2495551" y="3429001"/>
            <a:ext cx="936625" cy="936625"/>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892" name="Line 7796"/>
          <p:cNvSpPr>
            <a:spLocks noChangeShapeType="1"/>
          </p:cNvSpPr>
          <p:nvPr/>
        </p:nvSpPr>
        <p:spPr bwMode="auto">
          <a:xfrm flipV="1">
            <a:off x="2135189" y="4076700"/>
            <a:ext cx="649287" cy="1081088"/>
          </a:xfrm>
          <a:prstGeom prst="line">
            <a:avLst/>
          </a:prstGeom>
          <a:noFill/>
          <a:ln w="25400">
            <a:solidFill>
              <a:schemeClr val="tx1"/>
            </a:solidFill>
            <a:round/>
            <a:headEnd/>
            <a:tailEnd type="stealth" w="lg" len="lg"/>
          </a:ln>
          <a:effectLst/>
          <a:scene3d>
            <a:camera prst="legacyObliqueTopRight"/>
            <a:lightRig rig="legacyFlat2" dir="t"/>
          </a:scene3d>
          <a:sp3d extrusionH="49200" prstMaterial="legacyMatte">
            <a:bevelT w="13500" h="13500" prst="angle"/>
            <a:bevelB w="13500" h="13500" prst="angle"/>
            <a:extrusionClr>
              <a:schemeClr val="bg1"/>
            </a:extrusionClr>
            <a:contourClr>
              <a:schemeClr val="tx1"/>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pic>
        <p:nvPicPr>
          <p:cNvPr id="11884" name="Picture 7788"/>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2782888" y="4005263"/>
            <a:ext cx="144462"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88" name="Picture 7792"/>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2640013" y="4221163"/>
            <a:ext cx="144462"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89" name="Picture 7793"/>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2279650" y="4365625"/>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90" name="Picture 7794"/>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1990726" y="4581526"/>
            <a:ext cx="201613" cy="20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91" name="Picture 7795"/>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2495551" y="4652963"/>
            <a:ext cx="201613" cy="20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95" name="Picture 7799"/>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t="33089"/>
          <a:stretch>
            <a:fillRect/>
          </a:stretch>
        </p:blipFill>
        <p:spPr bwMode="auto">
          <a:xfrm rot="11308727">
            <a:off x="2855913" y="3125789"/>
            <a:ext cx="144462" cy="9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96" name="Picture 7800"/>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3071813" y="3005138"/>
            <a:ext cx="119062"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97" name="Picture 7801"/>
          <p:cNvPicPr>
            <a:picLocks noChangeAspect="1" noChangeArrowheads="1"/>
          </p:cNvPicPr>
          <p:nvPr/>
        </p:nvPicPr>
        <p:blipFill>
          <a:blip r:embed="rId7" cstate="print">
            <a:clrChange>
              <a:clrFrom>
                <a:srgbClr val="004080"/>
              </a:clrFrom>
              <a:clrTo>
                <a:srgbClr val="004080">
                  <a:alpha val="0"/>
                </a:srgbClr>
              </a:clrTo>
            </a:clrChange>
            <a:extLst>
              <a:ext uri="{28A0092B-C50C-407E-A947-70E740481C1C}">
                <a14:useLocalDpi xmlns:a14="http://schemas.microsoft.com/office/drawing/2010/main" val="0"/>
              </a:ext>
            </a:extLst>
          </a:blip>
          <a:srcRect/>
          <a:stretch>
            <a:fillRect/>
          </a:stretch>
        </p:blipFill>
        <p:spPr bwMode="auto">
          <a:xfrm>
            <a:off x="2640013" y="3005138"/>
            <a:ext cx="119062" cy="11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98" name="Text Box 7802"/>
          <p:cNvSpPr txBox="1">
            <a:spLocks noChangeArrowheads="1"/>
          </p:cNvSpPr>
          <p:nvPr/>
        </p:nvSpPr>
        <p:spPr bwMode="auto">
          <a:xfrm>
            <a:off x="2279651" y="3284539"/>
            <a:ext cx="15843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Comic Sans MS" panose="030F0702030302020204" pitchFamily="66" charset="0"/>
              </a:rPr>
              <a:t>Ca</a:t>
            </a:r>
            <a:r>
              <a:rPr lang="en-US" sz="1600" baseline="30000">
                <a:solidFill>
                  <a:schemeClr val="bg1"/>
                </a:solidFill>
                <a:effectLst>
                  <a:outerShdw blurRad="38100" dist="38100" dir="2700000" algn="tl">
                    <a:srgbClr val="000000"/>
                  </a:outerShdw>
                </a:effectLst>
                <a:latin typeface="Comic Sans MS" panose="030F0702030302020204" pitchFamily="66" charset="0"/>
              </a:rPr>
              <a:t>+2 </a:t>
            </a:r>
            <a:r>
              <a:rPr lang="en-US" sz="1600">
                <a:solidFill>
                  <a:schemeClr val="bg1"/>
                </a:solidFill>
                <a:effectLst>
                  <a:outerShdw blurRad="38100" dist="38100" dir="2700000" algn="tl">
                    <a:srgbClr val="000000"/>
                  </a:outerShdw>
                </a:effectLst>
                <a:latin typeface="Comic Sans MS" panose="030F0702030302020204" pitchFamily="66" charset="0"/>
              </a:rPr>
              <a:t>   Uniporter</a:t>
            </a:r>
            <a:endParaRPr lang="el-GR" sz="1600">
              <a:solidFill>
                <a:schemeClr val="bg1"/>
              </a:solidFill>
              <a:effectLst>
                <a:outerShdw blurRad="38100" dist="38100" dir="2700000" algn="tl">
                  <a:srgbClr val="000000"/>
                </a:outerShdw>
              </a:effectLst>
              <a:latin typeface="Comic Sans MS" panose="030F0702030302020204" pitchFamily="66" charset="0"/>
            </a:endParaRPr>
          </a:p>
        </p:txBody>
      </p:sp>
      <p:pic>
        <p:nvPicPr>
          <p:cNvPr id="11900" name="Picture 7804"/>
          <p:cNvPicPr>
            <a:picLocks noChangeAspect="1" noChangeArrowheads="1"/>
          </p:cNvPicPr>
          <p:nvPr/>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98789" y="1989139"/>
            <a:ext cx="790575" cy="865187"/>
          </a:xfrm>
          <a:prstGeom prst="rect">
            <a:avLst/>
          </a:prstGeom>
          <a:noFill/>
          <a:ln>
            <a:noFill/>
          </a:ln>
          <a:effectLst>
            <a:outerShdw dist="5388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913" name="Text Box 7817"/>
          <p:cNvSpPr txBox="1">
            <a:spLocks noChangeArrowheads="1"/>
          </p:cNvSpPr>
          <p:nvPr/>
        </p:nvSpPr>
        <p:spPr bwMode="auto">
          <a:xfrm>
            <a:off x="4295776" y="5805489"/>
            <a:ext cx="14763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a:solidFill>
                  <a:schemeClr val="bg1"/>
                </a:solidFill>
                <a:effectLst>
                  <a:outerShdw blurRad="38100" dist="38100" dir="2700000" algn="tl">
                    <a:srgbClr val="000000"/>
                  </a:outerShdw>
                </a:effectLst>
                <a:latin typeface="Comic Sans MS" panose="030F0702030302020204" pitchFamily="66" charset="0"/>
              </a:rPr>
              <a:t>Unbound  Hexokinase</a:t>
            </a:r>
            <a:endParaRPr lang="el-GR" sz="1600">
              <a:solidFill>
                <a:schemeClr val="bg1"/>
              </a:solidFill>
              <a:effectLst>
                <a:outerShdw blurRad="38100" dist="38100" dir="2700000" algn="tl">
                  <a:srgbClr val="000000"/>
                </a:outerShdw>
              </a:effectLst>
              <a:latin typeface="Comic Sans MS" panose="030F0702030302020204" pitchFamily="66" charset="0"/>
            </a:endParaRPr>
          </a:p>
        </p:txBody>
      </p:sp>
      <p:sp>
        <p:nvSpPr>
          <p:cNvPr id="11914" name="Line 7818"/>
          <p:cNvSpPr>
            <a:spLocks noChangeShapeType="1"/>
          </p:cNvSpPr>
          <p:nvPr/>
        </p:nvSpPr>
        <p:spPr bwMode="auto">
          <a:xfrm>
            <a:off x="9840914" y="4652963"/>
            <a:ext cx="287337" cy="215900"/>
          </a:xfrm>
          <a:prstGeom prst="line">
            <a:avLst/>
          </a:prstGeom>
          <a:noFill/>
          <a:ln w="15875">
            <a:solidFill>
              <a:srgbClr val="FF0000"/>
            </a:solidFill>
            <a:round/>
            <a:headEnd/>
            <a:tailEnd type="stealth" w="lg" len="lg"/>
          </a:ln>
          <a:effectLst/>
          <a:scene3d>
            <a:camera prst="legacyObliqueTopRight"/>
            <a:lightRig rig="legacyFlat4" dir="b"/>
          </a:scene3d>
          <a:sp3d extrusionH="492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11242" name="Text Box 7146"/>
          <p:cNvSpPr txBox="1">
            <a:spLocks noChangeArrowheads="1"/>
          </p:cNvSpPr>
          <p:nvPr/>
        </p:nvSpPr>
        <p:spPr bwMode="auto">
          <a:xfrm>
            <a:off x="7546976" y="3424239"/>
            <a:ext cx="15160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1600">
                <a:solidFill>
                  <a:schemeClr val="bg1"/>
                </a:solidFill>
                <a:effectLst>
                  <a:outerShdw blurRad="38100" dist="38100" dir="2700000" algn="tl">
                    <a:srgbClr val="000000"/>
                  </a:outerShdw>
                </a:effectLst>
                <a:latin typeface="Comic Sans MS" panose="030F0702030302020204" pitchFamily="66" charset="0"/>
              </a:rPr>
              <a:t>F</a:t>
            </a:r>
            <a:r>
              <a:rPr lang="en-US" sz="1600" baseline="-25000">
                <a:solidFill>
                  <a:schemeClr val="bg1"/>
                </a:solidFill>
                <a:effectLst>
                  <a:outerShdw blurRad="38100" dist="38100" dir="2700000" algn="tl">
                    <a:srgbClr val="000000"/>
                  </a:outerShdw>
                </a:effectLst>
                <a:latin typeface="Comic Sans MS" panose="030F0702030302020204" pitchFamily="66" charset="0"/>
              </a:rPr>
              <a:t>0</a:t>
            </a:r>
            <a:r>
              <a:rPr lang="en-US" sz="1600">
                <a:solidFill>
                  <a:schemeClr val="bg1"/>
                </a:solidFill>
                <a:effectLst>
                  <a:outerShdw blurRad="38100" dist="38100" dir="2700000" algn="tl">
                    <a:srgbClr val="000000"/>
                  </a:outerShdw>
                </a:effectLst>
                <a:latin typeface="Comic Sans MS" panose="030F0702030302020204" pitchFamily="66" charset="0"/>
              </a:rPr>
              <a:t>F</a:t>
            </a:r>
            <a:r>
              <a:rPr lang="en-US" sz="1600" baseline="-25000">
                <a:solidFill>
                  <a:schemeClr val="bg1"/>
                </a:solidFill>
                <a:effectLst>
                  <a:outerShdw blurRad="38100" dist="38100" dir="2700000" algn="tl">
                    <a:srgbClr val="000000"/>
                  </a:outerShdw>
                </a:effectLst>
                <a:latin typeface="Comic Sans MS" panose="030F0702030302020204" pitchFamily="66" charset="0"/>
              </a:rPr>
              <a:t>1 </a:t>
            </a:r>
            <a:r>
              <a:rPr lang="en-US" sz="1600">
                <a:solidFill>
                  <a:schemeClr val="bg1"/>
                </a:solidFill>
                <a:effectLst>
                  <a:outerShdw blurRad="38100" dist="38100" dir="2700000" algn="tl">
                    <a:srgbClr val="000000"/>
                  </a:outerShdw>
                </a:effectLst>
                <a:latin typeface="Comic Sans MS" panose="030F0702030302020204" pitchFamily="66" charset="0"/>
              </a:rPr>
              <a:t>ATPase</a:t>
            </a:r>
          </a:p>
          <a:p>
            <a:pPr algn="ctr"/>
            <a:r>
              <a:rPr lang="en-US" sz="1600">
                <a:solidFill>
                  <a:schemeClr val="bg1"/>
                </a:solidFill>
                <a:effectLst>
                  <a:outerShdw blurRad="38100" dist="38100" dir="2700000" algn="tl">
                    <a:srgbClr val="000000"/>
                  </a:outerShdw>
                </a:effectLst>
                <a:latin typeface="Comic Sans MS" panose="030F0702030302020204" pitchFamily="66" charset="0"/>
              </a:rPr>
              <a:t>Reverse Mode</a:t>
            </a:r>
            <a:endParaRPr lang="el-GR" sz="1600">
              <a:solidFill>
                <a:schemeClr val="bg1"/>
              </a:solidFill>
              <a:effectLst>
                <a:outerShdw blurRad="38100" dist="38100" dir="2700000" algn="tl">
                  <a:srgbClr val="000000"/>
                </a:outerShdw>
              </a:effectLst>
              <a:latin typeface="Comic Sans MS" panose="030F0702030302020204" pitchFamily="66" charset="0"/>
            </a:endParaRPr>
          </a:p>
        </p:txBody>
      </p:sp>
      <p:sp>
        <p:nvSpPr>
          <p:cNvPr id="11234" name="Rectangle 7138"/>
          <p:cNvSpPr>
            <a:spLocks noChangeArrowheads="1"/>
          </p:cNvSpPr>
          <p:nvPr/>
        </p:nvSpPr>
        <p:spPr bwMode="auto">
          <a:xfrm>
            <a:off x="9120188" y="3933825"/>
            <a:ext cx="14970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solidFill>
                  <a:schemeClr val="bg1"/>
                </a:solidFill>
                <a:effectLst>
                  <a:outerShdw blurRad="38100" dist="38100" dir="2700000" algn="tl">
                    <a:srgbClr val="000000"/>
                  </a:outerShdw>
                </a:effectLst>
                <a:latin typeface="Comic Sans MS" panose="030F0702030302020204" pitchFamily="66" charset="0"/>
              </a:rPr>
              <a:t>ATP (Depletion)</a:t>
            </a:r>
            <a:endParaRPr lang="en-GB" sz="1400">
              <a:solidFill>
                <a:schemeClr val="bg1"/>
              </a:solidFill>
              <a:effectLst>
                <a:outerShdw blurRad="38100" dist="38100" dir="2700000" algn="tl">
                  <a:srgbClr val="000000"/>
                </a:outerShdw>
              </a:effectLst>
              <a:latin typeface="Comic Sans MS" panose="030F0702030302020204" pitchFamily="66" charset="0"/>
            </a:endParaRPr>
          </a:p>
        </p:txBody>
      </p:sp>
      <p:graphicFrame>
        <p:nvGraphicFramePr>
          <p:cNvPr id="11917" name="Object 7821"/>
          <p:cNvGraphicFramePr>
            <a:graphicFrameLocks noChangeAspect="1"/>
          </p:cNvGraphicFramePr>
          <p:nvPr/>
        </p:nvGraphicFramePr>
        <p:xfrm>
          <a:off x="6561139" y="5326064"/>
          <a:ext cx="827087" cy="681037"/>
        </p:xfrm>
        <a:graphic>
          <a:graphicData uri="http://schemas.openxmlformats.org/presentationml/2006/ole">
            <mc:AlternateContent xmlns:mc="http://schemas.openxmlformats.org/markup-compatibility/2006">
              <mc:Choice xmlns:v="urn:schemas-microsoft-com:vml" Requires="v">
                <p:oleObj spid="_x0000_s1097" name="Molecule" r:id="rId10" imgW="3048426" imgH="3048426" progId="WebLabViewerPro.Molecule">
                  <p:embed/>
                </p:oleObj>
              </mc:Choice>
              <mc:Fallback>
                <p:oleObj name="Molecule" r:id="rId10" imgW="3048426" imgH="3048426" progId="WebLabViewerPro.Molecule">
                  <p:embed/>
                  <p:pic>
                    <p:nvPicPr>
                      <p:cNvPr id="0" name=""/>
                      <p:cNvPicPr>
                        <a:picLocks noChangeAspect="1" noChangeArrowheads="1"/>
                      </p:cNvPicPr>
                      <p:nvPr/>
                    </p:nvPicPr>
                    <p:blipFill>
                      <a:blip r:embed="rId11">
                        <a:clrChange>
                          <a:clrFrom>
                            <a:srgbClr val="808080"/>
                          </a:clrFrom>
                          <a:clrTo>
                            <a:srgbClr val="808080">
                              <a:alpha val="0"/>
                            </a:srgbClr>
                          </a:clrTo>
                        </a:clrChange>
                        <a:extLst>
                          <a:ext uri="{28A0092B-C50C-407E-A947-70E740481C1C}">
                            <a14:useLocalDpi xmlns:a14="http://schemas.microsoft.com/office/drawing/2010/main" val="0"/>
                          </a:ext>
                        </a:extLst>
                      </a:blip>
                      <a:srcRect l="9479" t="16510" r="10208" b="17343"/>
                      <a:stretch>
                        <a:fillRect/>
                      </a:stretch>
                    </p:blipFill>
                    <p:spPr bwMode="auto">
                      <a:xfrm>
                        <a:off x="6561139" y="5326064"/>
                        <a:ext cx="827087" cy="681037"/>
                      </a:xfrm>
                      <a:prstGeom prst="rect">
                        <a:avLst/>
                      </a:prstGeom>
                      <a:noFill/>
                      <a:ln>
                        <a:noFill/>
                      </a:ln>
                      <a:effectLst>
                        <a:outerShdw dist="5388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918" name="Object 7822"/>
          <p:cNvGraphicFramePr>
            <a:graphicFrameLocks noChangeAspect="1"/>
          </p:cNvGraphicFramePr>
          <p:nvPr/>
        </p:nvGraphicFramePr>
        <p:xfrm>
          <a:off x="5159375" y="6265864"/>
          <a:ext cx="719138" cy="592137"/>
        </p:xfrm>
        <a:graphic>
          <a:graphicData uri="http://schemas.openxmlformats.org/presentationml/2006/ole">
            <mc:AlternateContent xmlns:mc="http://schemas.openxmlformats.org/markup-compatibility/2006">
              <mc:Choice xmlns:v="urn:schemas-microsoft-com:vml" Requires="v">
                <p:oleObj spid="_x0000_s1098" name="Molecule" r:id="rId12" imgW="3048426" imgH="3048426" progId="WebLabViewerPro.Molecule">
                  <p:embed/>
                </p:oleObj>
              </mc:Choice>
              <mc:Fallback>
                <p:oleObj name="Molecule" r:id="rId12" imgW="3048426" imgH="3048426" progId="WebLabViewerPro.Molecule">
                  <p:embed/>
                  <p:pic>
                    <p:nvPicPr>
                      <p:cNvPr id="0" name=""/>
                      <p:cNvPicPr>
                        <a:picLocks noChangeAspect="1" noChangeArrowheads="1"/>
                      </p:cNvPicPr>
                      <p:nvPr/>
                    </p:nvPicPr>
                    <p:blipFill>
                      <a:blip r:embed="rId11">
                        <a:clrChange>
                          <a:clrFrom>
                            <a:srgbClr val="808080"/>
                          </a:clrFrom>
                          <a:clrTo>
                            <a:srgbClr val="808080">
                              <a:alpha val="0"/>
                            </a:srgbClr>
                          </a:clrTo>
                        </a:clrChange>
                        <a:extLst>
                          <a:ext uri="{28A0092B-C50C-407E-A947-70E740481C1C}">
                            <a14:useLocalDpi xmlns:a14="http://schemas.microsoft.com/office/drawing/2010/main" val="0"/>
                          </a:ext>
                        </a:extLst>
                      </a:blip>
                      <a:srcRect l="9479" t="16510" r="10208" b="17343"/>
                      <a:stretch>
                        <a:fillRect/>
                      </a:stretch>
                    </p:blipFill>
                    <p:spPr bwMode="auto">
                      <a:xfrm>
                        <a:off x="5159375" y="6265864"/>
                        <a:ext cx="719138" cy="592137"/>
                      </a:xfrm>
                      <a:prstGeom prst="rect">
                        <a:avLst/>
                      </a:prstGeom>
                      <a:noFill/>
                      <a:ln>
                        <a:noFill/>
                      </a:ln>
                      <a:effectLst>
                        <a:outerShdw dist="5388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920" name="Object 7824"/>
          <p:cNvGraphicFramePr>
            <a:graphicFrameLocks noChangeAspect="1"/>
          </p:cNvGraphicFramePr>
          <p:nvPr/>
        </p:nvGraphicFramePr>
        <p:xfrm>
          <a:off x="4224338" y="2349501"/>
          <a:ext cx="792162" cy="493713"/>
        </p:xfrm>
        <a:graphic>
          <a:graphicData uri="http://schemas.openxmlformats.org/presentationml/2006/ole">
            <mc:AlternateContent xmlns:mc="http://schemas.openxmlformats.org/markup-compatibility/2006">
              <mc:Choice xmlns:v="urn:schemas-microsoft-com:vml" Requires="v">
                <p:oleObj spid="_x0000_s1099" name="Molecule" r:id="rId13" imgW="3048426" imgH="3048426" progId="WebLabViewerPro.Molecule">
                  <p:embed/>
                </p:oleObj>
              </mc:Choice>
              <mc:Fallback>
                <p:oleObj name="Molecule" r:id="rId13" imgW="3048426" imgH="3048426" progId="WebLabViewerPro.Molecule">
                  <p:embed/>
                  <p:pic>
                    <p:nvPicPr>
                      <p:cNvPr id="0" name=""/>
                      <p:cNvPicPr>
                        <a:picLocks noChangeAspect="1" noChangeArrowheads="1"/>
                      </p:cNvPicPr>
                      <p:nvPr/>
                    </p:nvPicPr>
                    <p:blipFill>
                      <a:blip r:embed="rId14">
                        <a:clrChange>
                          <a:clrFrom>
                            <a:srgbClr val="000000"/>
                          </a:clrFrom>
                          <a:clrTo>
                            <a:srgbClr val="000000">
                              <a:alpha val="0"/>
                            </a:srgbClr>
                          </a:clrTo>
                        </a:clrChange>
                        <a:extLst>
                          <a:ext uri="{28A0092B-C50C-407E-A947-70E740481C1C}">
                            <a14:useLocalDpi xmlns:a14="http://schemas.microsoft.com/office/drawing/2010/main" val="0"/>
                          </a:ext>
                        </a:extLst>
                      </a:blip>
                      <a:srcRect l="16562" t="28334" r="14948" b="29114"/>
                      <a:stretch>
                        <a:fillRect/>
                      </a:stretch>
                    </p:blipFill>
                    <p:spPr bwMode="auto">
                      <a:xfrm>
                        <a:off x="4224338" y="2349501"/>
                        <a:ext cx="79216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25" name="Text Box 7129"/>
          <p:cNvSpPr txBox="1">
            <a:spLocks noChangeArrowheads="1"/>
          </p:cNvSpPr>
          <p:nvPr/>
        </p:nvSpPr>
        <p:spPr bwMode="auto">
          <a:xfrm>
            <a:off x="3935414" y="2420938"/>
            <a:ext cx="15843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chemeClr val="bg1"/>
                </a:solidFill>
                <a:effectLst>
                  <a:outerShdw blurRad="38100" dist="38100" dir="2700000" algn="tl">
                    <a:srgbClr val="000000"/>
                  </a:outerShdw>
                </a:effectLst>
                <a:latin typeface="Comic Sans MS" panose="030F0702030302020204" pitchFamily="66" charset="0"/>
              </a:rPr>
              <a:t>Succinoxidase</a:t>
            </a:r>
            <a:endParaRPr lang="el-GR" sz="1600">
              <a:solidFill>
                <a:schemeClr val="bg1"/>
              </a:solidFill>
              <a:effectLst>
                <a:outerShdw blurRad="38100" dist="38100" dir="2700000" algn="tl">
                  <a:srgbClr val="000000"/>
                </a:outerShdw>
              </a:effectLst>
              <a:latin typeface="Comic Sans MS" panose="030F0702030302020204" pitchFamily="66" charset="0"/>
            </a:endParaRPr>
          </a:p>
        </p:txBody>
      </p:sp>
      <p:sp>
        <p:nvSpPr>
          <p:cNvPr id="11491" name="Text Box 7395"/>
          <p:cNvSpPr txBox="1">
            <a:spLocks noChangeArrowheads="1"/>
          </p:cNvSpPr>
          <p:nvPr/>
        </p:nvSpPr>
        <p:spPr bwMode="auto">
          <a:xfrm>
            <a:off x="2857501" y="2205038"/>
            <a:ext cx="12938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chemeClr val="bg1"/>
                </a:solidFill>
                <a:effectLst>
                  <a:outerShdw blurRad="38100" dist="38100" dir="2700000" algn="tl">
                    <a:srgbClr val="000000"/>
                  </a:outerShdw>
                </a:effectLst>
                <a:latin typeface="Comic Sans MS" panose="030F0702030302020204" pitchFamily="66" charset="0"/>
              </a:rPr>
              <a:t>Aconitase</a:t>
            </a:r>
            <a:endParaRPr lang="el-GR" sz="1600">
              <a:solidFill>
                <a:schemeClr val="bg1"/>
              </a:solidFill>
              <a:effectLst>
                <a:outerShdw blurRad="38100" dist="38100" dir="2700000" algn="tl">
                  <a:srgbClr val="000000"/>
                </a:outerShdw>
              </a:effectLst>
              <a:latin typeface="Comic Sans MS" panose="030F0702030302020204" pitchFamily="66" charset="0"/>
            </a:endParaRPr>
          </a:p>
        </p:txBody>
      </p:sp>
      <p:sp>
        <p:nvSpPr>
          <p:cNvPr id="11482" name="Text Box 7386"/>
          <p:cNvSpPr txBox="1">
            <a:spLocks noChangeArrowheads="1"/>
          </p:cNvSpPr>
          <p:nvPr/>
        </p:nvSpPr>
        <p:spPr bwMode="auto">
          <a:xfrm>
            <a:off x="6383339" y="5373688"/>
            <a:ext cx="1476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chemeClr val="bg1"/>
                </a:solidFill>
                <a:effectLst>
                  <a:outerShdw blurRad="38100" dist="38100" dir="2700000" algn="tl">
                    <a:srgbClr val="000000"/>
                  </a:outerShdw>
                </a:effectLst>
                <a:latin typeface="Comic Sans MS" panose="030F0702030302020204" pitchFamily="66" charset="0"/>
              </a:rPr>
              <a:t>Hexokinase</a:t>
            </a:r>
            <a:endParaRPr lang="el-GR" sz="1600">
              <a:solidFill>
                <a:schemeClr val="bg1"/>
              </a:solidFill>
              <a:effectLst>
                <a:outerShdw blurRad="38100" dist="38100" dir="2700000" algn="tl">
                  <a:srgbClr val="000000"/>
                </a:outerShdw>
              </a:effectLst>
              <a:latin typeface="Comic Sans MS" panose="030F0702030302020204" pitchFamily="66" charset="0"/>
            </a:endParaRPr>
          </a:p>
        </p:txBody>
      </p:sp>
      <p:grpSp>
        <p:nvGrpSpPr>
          <p:cNvPr id="12259" name="Group 8163"/>
          <p:cNvGrpSpPr>
            <a:grpSpLocks/>
          </p:cNvGrpSpPr>
          <p:nvPr/>
        </p:nvGrpSpPr>
        <p:grpSpPr bwMode="auto">
          <a:xfrm rot="567740">
            <a:off x="8453438" y="4211639"/>
            <a:ext cx="527050" cy="365125"/>
            <a:chOff x="6766" y="1480"/>
            <a:chExt cx="332" cy="230"/>
          </a:xfrm>
        </p:grpSpPr>
        <p:sp>
          <p:nvSpPr>
            <p:cNvPr id="12260" name="AutoShape 8164"/>
            <p:cNvSpPr>
              <a:spLocks noChangeArrowheads="1"/>
            </p:cNvSpPr>
            <p:nvPr/>
          </p:nvSpPr>
          <p:spPr bwMode="auto">
            <a:xfrm rot="16800000">
              <a:off x="6792" y="1500"/>
              <a:ext cx="90" cy="141"/>
            </a:xfrm>
            <a:prstGeom prst="can">
              <a:avLst>
                <a:gd name="adj" fmla="val 391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12261" name="Picture 8165"/>
            <p:cNvPicPr>
              <a:picLocks noChangeAspect="1" noChangeArrowheads="1"/>
            </p:cNvPicPr>
            <p:nvPr/>
          </p:nvPicPr>
          <p:blipFill>
            <a:blip r:embed="rId15" cstate="print">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5891922">
              <a:off x="6825" y="1436"/>
              <a:ext cx="230" cy="3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62" name="Group 8166"/>
          <p:cNvGrpSpPr>
            <a:grpSpLocks/>
          </p:cNvGrpSpPr>
          <p:nvPr/>
        </p:nvGrpSpPr>
        <p:grpSpPr bwMode="auto">
          <a:xfrm rot="538358">
            <a:off x="8266113" y="4479926"/>
            <a:ext cx="527050" cy="365125"/>
            <a:chOff x="6766" y="1480"/>
            <a:chExt cx="332" cy="230"/>
          </a:xfrm>
        </p:grpSpPr>
        <p:sp>
          <p:nvSpPr>
            <p:cNvPr id="12263" name="AutoShape 8167"/>
            <p:cNvSpPr>
              <a:spLocks noChangeArrowheads="1"/>
            </p:cNvSpPr>
            <p:nvPr/>
          </p:nvSpPr>
          <p:spPr bwMode="auto">
            <a:xfrm rot="16800000">
              <a:off x="6792" y="1500"/>
              <a:ext cx="90" cy="141"/>
            </a:xfrm>
            <a:prstGeom prst="can">
              <a:avLst>
                <a:gd name="adj" fmla="val 391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pic>
          <p:nvPicPr>
            <p:cNvPr id="12264" name="Picture 8168"/>
            <p:cNvPicPr>
              <a:picLocks noChangeAspect="1" noChangeArrowheads="1"/>
            </p:cNvPicPr>
            <p:nvPr/>
          </p:nvPicPr>
          <p:blipFill>
            <a:blip r:embed="rId15" cstate="print">
              <a:clrChange>
                <a:clrFrom>
                  <a:srgbClr val="FFFFFF"/>
                </a:clrFrom>
                <a:clrTo>
                  <a:srgbClr val="FFFFFF">
                    <a:alpha val="0"/>
                  </a:srgbClr>
                </a:clrTo>
              </a:clrChange>
              <a:lum bright="-24000" contrast="54000"/>
              <a:extLst>
                <a:ext uri="{28A0092B-C50C-407E-A947-70E740481C1C}">
                  <a14:useLocalDpi xmlns:a14="http://schemas.microsoft.com/office/drawing/2010/main" val="0"/>
                </a:ext>
              </a:extLst>
            </a:blip>
            <a:srcRect/>
            <a:stretch>
              <a:fillRect/>
            </a:stretch>
          </p:blipFill>
          <p:spPr bwMode="auto">
            <a:xfrm rot="5891922">
              <a:off x="6825" y="1436"/>
              <a:ext cx="230" cy="3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66" name="Group 8170"/>
          <p:cNvGrpSpPr>
            <a:grpSpLocks/>
          </p:cNvGrpSpPr>
          <p:nvPr/>
        </p:nvGrpSpPr>
        <p:grpSpPr bwMode="auto">
          <a:xfrm rot="9151262">
            <a:off x="9120189" y="1341438"/>
            <a:ext cx="866775" cy="381000"/>
            <a:chOff x="-1920" y="192"/>
            <a:chExt cx="546" cy="240"/>
          </a:xfrm>
        </p:grpSpPr>
        <p:sp>
          <p:nvSpPr>
            <p:cNvPr id="12267" name="AutoShape 8171"/>
            <p:cNvSpPr>
              <a:spLocks noChangeArrowheads="1"/>
            </p:cNvSpPr>
            <p:nvPr/>
          </p:nvSpPr>
          <p:spPr bwMode="auto">
            <a:xfrm>
              <a:off x="-1470" y="201"/>
              <a:ext cx="96" cy="144"/>
            </a:xfrm>
            <a:prstGeom prst="rightArrow">
              <a:avLst>
                <a:gd name="adj1" fmla="val 100000"/>
                <a:gd name="adj2" fmla="val 100000"/>
              </a:avLst>
            </a:prstGeom>
            <a:solidFill>
              <a:srgbClr val="FF0000"/>
            </a:solidFill>
            <a:ln>
              <a:noFill/>
            </a:ln>
            <a:effectLst/>
            <a:scene3d>
              <a:camera prst="legacyObliqueBottom"/>
              <a:lightRig rig="legacyFlat3" dir="r"/>
            </a:scene3d>
            <a:sp3d extrusionH="11100" prstMaterial="legacyPlastic">
              <a:bevelT w="13500" h="13500" prst="angle"/>
              <a:bevelB w="13500" h="13500" prst="angle"/>
              <a:extrusionClr>
                <a:srgbClr val="FF6600"/>
              </a:extrusionClr>
              <a:contourClr>
                <a:srgbClr val="FF0000"/>
              </a:contourClr>
            </a:sp3d>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l-GR"/>
            </a:p>
          </p:txBody>
        </p:sp>
        <p:grpSp>
          <p:nvGrpSpPr>
            <p:cNvPr id="12268" name="Group 8172"/>
            <p:cNvGrpSpPr>
              <a:grpSpLocks noChangeAspect="1"/>
            </p:cNvGrpSpPr>
            <p:nvPr/>
          </p:nvGrpSpPr>
          <p:grpSpPr bwMode="auto">
            <a:xfrm>
              <a:off x="-1920" y="192"/>
              <a:ext cx="480" cy="240"/>
              <a:chOff x="-1920" y="192"/>
              <a:chExt cx="480" cy="240"/>
            </a:xfrm>
          </p:grpSpPr>
          <p:sp>
            <p:nvSpPr>
              <p:cNvPr id="12269" name="AutoShape 8173"/>
              <p:cNvSpPr>
                <a:spLocks noChangeAspect="1" noChangeArrowheads="1" noTextEdit="1"/>
              </p:cNvSpPr>
              <p:nvPr/>
            </p:nvSpPr>
            <p:spPr bwMode="auto">
              <a:xfrm>
                <a:off x="-1920" y="192"/>
                <a:ext cx="480" cy="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l-GR"/>
              </a:p>
            </p:txBody>
          </p:sp>
          <p:sp>
            <p:nvSpPr>
              <p:cNvPr id="12270" name="Freeform 8174"/>
              <p:cNvSpPr>
                <a:spLocks/>
              </p:cNvSpPr>
              <p:nvPr/>
            </p:nvSpPr>
            <p:spPr bwMode="auto">
              <a:xfrm>
                <a:off x="-1891" y="253"/>
                <a:ext cx="423" cy="115"/>
              </a:xfrm>
              <a:custGeom>
                <a:avLst/>
                <a:gdLst>
                  <a:gd name="T0" fmla="*/ 0 w 317"/>
                  <a:gd name="T1" fmla="*/ 26 h 39"/>
                  <a:gd name="T2" fmla="*/ 3 w 317"/>
                  <a:gd name="T3" fmla="*/ 32 h 39"/>
                  <a:gd name="T4" fmla="*/ 10 w 317"/>
                  <a:gd name="T5" fmla="*/ 38 h 39"/>
                  <a:gd name="T6" fmla="*/ 19 w 317"/>
                  <a:gd name="T7" fmla="*/ 39 h 39"/>
                  <a:gd name="T8" fmla="*/ 25 w 317"/>
                  <a:gd name="T9" fmla="*/ 36 h 39"/>
                  <a:gd name="T10" fmla="*/ 29 w 317"/>
                  <a:gd name="T11" fmla="*/ 31 h 39"/>
                  <a:gd name="T12" fmla="*/ 31 w 317"/>
                  <a:gd name="T13" fmla="*/ 25 h 39"/>
                  <a:gd name="T14" fmla="*/ 33 w 317"/>
                  <a:gd name="T15" fmla="*/ 16 h 39"/>
                  <a:gd name="T16" fmla="*/ 36 w 317"/>
                  <a:gd name="T17" fmla="*/ 10 h 39"/>
                  <a:gd name="T18" fmla="*/ 44 w 317"/>
                  <a:gd name="T19" fmla="*/ 6 h 39"/>
                  <a:gd name="T20" fmla="*/ 50 w 317"/>
                  <a:gd name="T21" fmla="*/ 5 h 39"/>
                  <a:gd name="T22" fmla="*/ 56 w 317"/>
                  <a:gd name="T23" fmla="*/ 8 h 39"/>
                  <a:gd name="T24" fmla="*/ 62 w 317"/>
                  <a:gd name="T25" fmla="*/ 15 h 39"/>
                  <a:gd name="T26" fmla="*/ 63 w 317"/>
                  <a:gd name="T27" fmla="*/ 22 h 39"/>
                  <a:gd name="T28" fmla="*/ 66 w 317"/>
                  <a:gd name="T29" fmla="*/ 31 h 39"/>
                  <a:gd name="T30" fmla="*/ 73 w 317"/>
                  <a:gd name="T31" fmla="*/ 37 h 39"/>
                  <a:gd name="T32" fmla="*/ 79 w 317"/>
                  <a:gd name="T33" fmla="*/ 38 h 39"/>
                  <a:gd name="T34" fmla="*/ 88 w 317"/>
                  <a:gd name="T35" fmla="*/ 35 h 39"/>
                  <a:gd name="T36" fmla="*/ 94 w 317"/>
                  <a:gd name="T37" fmla="*/ 27 h 39"/>
                  <a:gd name="T38" fmla="*/ 95 w 317"/>
                  <a:gd name="T39" fmla="*/ 18 h 39"/>
                  <a:gd name="T40" fmla="*/ 97 w 317"/>
                  <a:gd name="T41" fmla="*/ 12 h 39"/>
                  <a:gd name="T42" fmla="*/ 102 w 317"/>
                  <a:gd name="T43" fmla="*/ 7 h 39"/>
                  <a:gd name="T44" fmla="*/ 107 w 317"/>
                  <a:gd name="T45" fmla="*/ 4 h 39"/>
                  <a:gd name="T46" fmla="*/ 117 w 317"/>
                  <a:gd name="T47" fmla="*/ 5 h 39"/>
                  <a:gd name="T48" fmla="*/ 122 w 317"/>
                  <a:gd name="T49" fmla="*/ 9 h 39"/>
                  <a:gd name="T50" fmla="*/ 126 w 317"/>
                  <a:gd name="T51" fmla="*/ 17 h 39"/>
                  <a:gd name="T52" fmla="*/ 127 w 317"/>
                  <a:gd name="T53" fmla="*/ 24 h 39"/>
                  <a:gd name="T54" fmla="*/ 131 w 317"/>
                  <a:gd name="T55" fmla="*/ 32 h 39"/>
                  <a:gd name="T56" fmla="*/ 136 w 317"/>
                  <a:gd name="T57" fmla="*/ 35 h 39"/>
                  <a:gd name="T58" fmla="*/ 143 w 317"/>
                  <a:gd name="T59" fmla="*/ 37 h 39"/>
                  <a:gd name="T60" fmla="*/ 151 w 317"/>
                  <a:gd name="T61" fmla="*/ 34 h 39"/>
                  <a:gd name="T62" fmla="*/ 156 w 317"/>
                  <a:gd name="T63" fmla="*/ 29 h 39"/>
                  <a:gd name="T64" fmla="*/ 158 w 317"/>
                  <a:gd name="T65" fmla="*/ 16 h 39"/>
                  <a:gd name="T66" fmla="*/ 161 w 317"/>
                  <a:gd name="T67" fmla="*/ 10 h 39"/>
                  <a:gd name="T68" fmla="*/ 168 w 317"/>
                  <a:gd name="T69" fmla="*/ 4 h 39"/>
                  <a:gd name="T70" fmla="*/ 177 w 317"/>
                  <a:gd name="T71" fmla="*/ 3 h 39"/>
                  <a:gd name="T72" fmla="*/ 185 w 317"/>
                  <a:gd name="T73" fmla="*/ 7 h 39"/>
                  <a:gd name="T74" fmla="*/ 189 w 317"/>
                  <a:gd name="T75" fmla="*/ 16 h 39"/>
                  <a:gd name="T76" fmla="*/ 190 w 317"/>
                  <a:gd name="T77" fmla="*/ 22 h 39"/>
                  <a:gd name="T78" fmla="*/ 195 w 317"/>
                  <a:gd name="T79" fmla="*/ 31 h 39"/>
                  <a:gd name="T80" fmla="*/ 203 w 317"/>
                  <a:gd name="T81" fmla="*/ 35 h 39"/>
                  <a:gd name="T82" fmla="*/ 212 w 317"/>
                  <a:gd name="T83" fmla="*/ 34 h 39"/>
                  <a:gd name="T84" fmla="*/ 219 w 317"/>
                  <a:gd name="T85" fmla="*/ 28 h 39"/>
                  <a:gd name="T86" fmla="*/ 222 w 317"/>
                  <a:gd name="T87" fmla="*/ 18 h 39"/>
                  <a:gd name="T88" fmla="*/ 224 w 317"/>
                  <a:gd name="T89" fmla="*/ 9 h 39"/>
                  <a:gd name="T90" fmla="*/ 228 w 317"/>
                  <a:gd name="T91" fmla="*/ 4 h 39"/>
                  <a:gd name="T92" fmla="*/ 237 w 317"/>
                  <a:gd name="T93" fmla="*/ 1 h 39"/>
                  <a:gd name="T94" fmla="*/ 246 w 317"/>
                  <a:gd name="T95" fmla="*/ 4 h 39"/>
                  <a:gd name="T96" fmla="*/ 250 w 317"/>
                  <a:gd name="T97" fmla="*/ 9 h 39"/>
                  <a:gd name="T98" fmla="*/ 253 w 317"/>
                  <a:gd name="T99" fmla="*/ 14 h 39"/>
                  <a:gd name="T100" fmla="*/ 255 w 317"/>
                  <a:gd name="T101" fmla="*/ 24 h 39"/>
                  <a:gd name="T102" fmla="*/ 260 w 317"/>
                  <a:gd name="T103" fmla="*/ 31 h 39"/>
                  <a:gd name="T104" fmla="*/ 266 w 317"/>
                  <a:gd name="T105" fmla="*/ 34 h 39"/>
                  <a:gd name="T106" fmla="*/ 275 w 317"/>
                  <a:gd name="T107" fmla="*/ 33 h 39"/>
                  <a:gd name="T108" fmla="*/ 282 w 317"/>
                  <a:gd name="T109" fmla="*/ 27 h 39"/>
                  <a:gd name="T110" fmla="*/ 285 w 317"/>
                  <a:gd name="T111" fmla="*/ 21 h 39"/>
                  <a:gd name="T112" fmla="*/ 287 w 317"/>
                  <a:gd name="T113" fmla="*/ 8 h 39"/>
                  <a:gd name="T114" fmla="*/ 292 w 317"/>
                  <a:gd name="T115" fmla="*/ 3 h 39"/>
                  <a:gd name="T116" fmla="*/ 300 w 317"/>
                  <a:gd name="T117" fmla="*/ 0 h 39"/>
                  <a:gd name="T118" fmla="*/ 307 w 317"/>
                  <a:gd name="T119" fmla="*/ 1 h 39"/>
                  <a:gd name="T120" fmla="*/ 312 w 317"/>
                  <a:gd name="T121" fmla="*/ 5 h 39"/>
                  <a:gd name="T122" fmla="*/ 316 w 317"/>
                  <a:gd name="T123"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 h="39">
                    <a:moveTo>
                      <a:pt x="0" y="23"/>
                    </a:moveTo>
                    <a:lnTo>
                      <a:pt x="0" y="26"/>
                    </a:lnTo>
                    <a:lnTo>
                      <a:pt x="1" y="29"/>
                    </a:lnTo>
                    <a:lnTo>
                      <a:pt x="3" y="32"/>
                    </a:lnTo>
                    <a:lnTo>
                      <a:pt x="7" y="36"/>
                    </a:lnTo>
                    <a:lnTo>
                      <a:pt x="10" y="38"/>
                    </a:lnTo>
                    <a:lnTo>
                      <a:pt x="13" y="39"/>
                    </a:lnTo>
                    <a:lnTo>
                      <a:pt x="19" y="39"/>
                    </a:lnTo>
                    <a:lnTo>
                      <a:pt x="22" y="38"/>
                    </a:lnTo>
                    <a:lnTo>
                      <a:pt x="25" y="36"/>
                    </a:lnTo>
                    <a:lnTo>
                      <a:pt x="27" y="34"/>
                    </a:lnTo>
                    <a:lnTo>
                      <a:pt x="29" y="31"/>
                    </a:lnTo>
                    <a:lnTo>
                      <a:pt x="30" y="29"/>
                    </a:lnTo>
                    <a:lnTo>
                      <a:pt x="31" y="25"/>
                    </a:lnTo>
                    <a:lnTo>
                      <a:pt x="31" y="22"/>
                    </a:lnTo>
                    <a:lnTo>
                      <a:pt x="33" y="16"/>
                    </a:lnTo>
                    <a:lnTo>
                      <a:pt x="34" y="13"/>
                    </a:lnTo>
                    <a:lnTo>
                      <a:pt x="36" y="10"/>
                    </a:lnTo>
                    <a:lnTo>
                      <a:pt x="38" y="8"/>
                    </a:lnTo>
                    <a:lnTo>
                      <a:pt x="44" y="6"/>
                    </a:lnTo>
                    <a:lnTo>
                      <a:pt x="47" y="5"/>
                    </a:lnTo>
                    <a:lnTo>
                      <a:pt x="50" y="5"/>
                    </a:lnTo>
                    <a:lnTo>
                      <a:pt x="53" y="6"/>
                    </a:lnTo>
                    <a:lnTo>
                      <a:pt x="56" y="8"/>
                    </a:lnTo>
                    <a:lnTo>
                      <a:pt x="60" y="12"/>
                    </a:lnTo>
                    <a:lnTo>
                      <a:pt x="62" y="15"/>
                    </a:lnTo>
                    <a:lnTo>
                      <a:pt x="63" y="18"/>
                    </a:lnTo>
                    <a:lnTo>
                      <a:pt x="63" y="22"/>
                    </a:lnTo>
                    <a:lnTo>
                      <a:pt x="65" y="28"/>
                    </a:lnTo>
                    <a:lnTo>
                      <a:pt x="66" y="31"/>
                    </a:lnTo>
                    <a:lnTo>
                      <a:pt x="70" y="35"/>
                    </a:lnTo>
                    <a:lnTo>
                      <a:pt x="73" y="37"/>
                    </a:lnTo>
                    <a:lnTo>
                      <a:pt x="76" y="38"/>
                    </a:lnTo>
                    <a:lnTo>
                      <a:pt x="79" y="38"/>
                    </a:lnTo>
                    <a:lnTo>
                      <a:pt x="85" y="36"/>
                    </a:lnTo>
                    <a:lnTo>
                      <a:pt x="88" y="35"/>
                    </a:lnTo>
                    <a:lnTo>
                      <a:pt x="90" y="33"/>
                    </a:lnTo>
                    <a:lnTo>
                      <a:pt x="94" y="27"/>
                    </a:lnTo>
                    <a:lnTo>
                      <a:pt x="95" y="24"/>
                    </a:lnTo>
                    <a:lnTo>
                      <a:pt x="95" y="18"/>
                    </a:lnTo>
                    <a:lnTo>
                      <a:pt x="96" y="14"/>
                    </a:lnTo>
                    <a:lnTo>
                      <a:pt x="97" y="12"/>
                    </a:lnTo>
                    <a:lnTo>
                      <a:pt x="99" y="9"/>
                    </a:lnTo>
                    <a:lnTo>
                      <a:pt x="102" y="7"/>
                    </a:lnTo>
                    <a:lnTo>
                      <a:pt x="104" y="5"/>
                    </a:lnTo>
                    <a:lnTo>
                      <a:pt x="107" y="4"/>
                    </a:lnTo>
                    <a:lnTo>
                      <a:pt x="114" y="4"/>
                    </a:lnTo>
                    <a:lnTo>
                      <a:pt x="117" y="5"/>
                    </a:lnTo>
                    <a:lnTo>
                      <a:pt x="119" y="7"/>
                    </a:lnTo>
                    <a:lnTo>
                      <a:pt x="122" y="9"/>
                    </a:lnTo>
                    <a:lnTo>
                      <a:pt x="124" y="11"/>
                    </a:lnTo>
                    <a:lnTo>
                      <a:pt x="126" y="17"/>
                    </a:lnTo>
                    <a:lnTo>
                      <a:pt x="126" y="20"/>
                    </a:lnTo>
                    <a:lnTo>
                      <a:pt x="127" y="24"/>
                    </a:lnTo>
                    <a:lnTo>
                      <a:pt x="129" y="30"/>
                    </a:lnTo>
                    <a:lnTo>
                      <a:pt x="131" y="32"/>
                    </a:lnTo>
                    <a:lnTo>
                      <a:pt x="134" y="34"/>
                    </a:lnTo>
                    <a:lnTo>
                      <a:pt x="136" y="35"/>
                    </a:lnTo>
                    <a:lnTo>
                      <a:pt x="139" y="36"/>
                    </a:lnTo>
                    <a:lnTo>
                      <a:pt x="143" y="37"/>
                    </a:lnTo>
                    <a:lnTo>
                      <a:pt x="149" y="35"/>
                    </a:lnTo>
                    <a:lnTo>
                      <a:pt x="151" y="34"/>
                    </a:lnTo>
                    <a:lnTo>
                      <a:pt x="154" y="32"/>
                    </a:lnTo>
                    <a:lnTo>
                      <a:pt x="156" y="29"/>
                    </a:lnTo>
                    <a:lnTo>
                      <a:pt x="158" y="23"/>
                    </a:lnTo>
                    <a:lnTo>
                      <a:pt x="158" y="16"/>
                    </a:lnTo>
                    <a:lnTo>
                      <a:pt x="159" y="13"/>
                    </a:lnTo>
                    <a:lnTo>
                      <a:pt x="161" y="10"/>
                    </a:lnTo>
                    <a:lnTo>
                      <a:pt x="165" y="6"/>
                    </a:lnTo>
                    <a:lnTo>
                      <a:pt x="168" y="4"/>
                    </a:lnTo>
                    <a:lnTo>
                      <a:pt x="170" y="3"/>
                    </a:lnTo>
                    <a:lnTo>
                      <a:pt x="177" y="3"/>
                    </a:lnTo>
                    <a:lnTo>
                      <a:pt x="183" y="5"/>
                    </a:lnTo>
                    <a:lnTo>
                      <a:pt x="185" y="7"/>
                    </a:lnTo>
                    <a:lnTo>
                      <a:pt x="187" y="10"/>
                    </a:lnTo>
                    <a:lnTo>
                      <a:pt x="189" y="16"/>
                    </a:lnTo>
                    <a:lnTo>
                      <a:pt x="190" y="19"/>
                    </a:lnTo>
                    <a:lnTo>
                      <a:pt x="190" y="22"/>
                    </a:lnTo>
                    <a:lnTo>
                      <a:pt x="191" y="25"/>
                    </a:lnTo>
                    <a:lnTo>
                      <a:pt x="195" y="31"/>
                    </a:lnTo>
                    <a:lnTo>
                      <a:pt x="197" y="33"/>
                    </a:lnTo>
                    <a:lnTo>
                      <a:pt x="203" y="35"/>
                    </a:lnTo>
                    <a:lnTo>
                      <a:pt x="209" y="35"/>
                    </a:lnTo>
                    <a:lnTo>
                      <a:pt x="212" y="34"/>
                    </a:lnTo>
                    <a:lnTo>
                      <a:pt x="215" y="32"/>
                    </a:lnTo>
                    <a:lnTo>
                      <a:pt x="219" y="28"/>
                    </a:lnTo>
                    <a:lnTo>
                      <a:pt x="221" y="22"/>
                    </a:lnTo>
                    <a:lnTo>
                      <a:pt x="222" y="18"/>
                    </a:lnTo>
                    <a:lnTo>
                      <a:pt x="222" y="15"/>
                    </a:lnTo>
                    <a:lnTo>
                      <a:pt x="224" y="9"/>
                    </a:lnTo>
                    <a:lnTo>
                      <a:pt x="226" y="7"/>
                    </a:lnTo>
                    <a:lnTo>
                      <a:pt x="228" y="4"/>
                    </a:lnTo>
                    <a:lnTo>
                      <a:pt x="234" y="2"/>
                    </a:lnTo>
                    <a:lnTo>
                      <a:pt x="237" y="1"/>
                    </a:lnTo>
                    <a:lnTo>
                      <a:pt x="243" y="3"/>
                    </a:lnTo>
                    <a:lnTo>
                      <a:pt x="246" y="4"/>
                    </a:lnTo>
                    <a:lnTo>
                      <a:pt x="248" y="6"/>
                    </a:lnTo>
                    <a:lnTo>
                      <a:pt x="250" y="9"/>
                    </a:lnTo>
                    <a:lnTo>
                      <a:pt x="252" y="11"/>
                    </a:lnTo>
                    <a:lnTo>
                      <a:pt x="253" y="14"/>
                    </a:lnTo>
                    <a:lnTo>
                      <a:pt x="253" y="18"/>
                    </a:lnTo>
                    <a:lnTo>
                      <a:pt x="255" y="24"/>
                    </a:lnTo>
                    <a:lnTo>
                      <a:pt x="256" y="27"/>
                    </a:lnTo>
                    <a:lnTo>
                      <a:pt x="260" y="31"/>
                    </a:lnTo>
                    <a:lnTo>
                      <a:pt x="263" y="33"/>
                    </a:lnTo>
                    <a:lnTo>
                      <a:pt x="266" y="34"/>
                    </a:lnTo>
                    <a:lnTo>
                      <a:pt x="273" y="34"/>
                    </a:lnTo>
                    <a:lnTo>
                      <a:pt x="275" y="33"/>
                    </a:lnTo>
                    <a:lnTo>
                      <a:pt x="278" y="31"/>
                    </a:lnTo>
                    <a:lnTo>
                      <a:pt x="282" y="27"/>
                    </a:lnTo>
                    <a:lnTo>
                      <a:pt x="284" y="24"/>
                    </a:lnTo>
                    <a:lnTo>
                      <a:pt x="285" y="21"/>
                    </a:lnTo>
                    <a:lnTo>
                      <a:pt x="285" y="14"/>
                    </a:lnTo>
                    <a:lnTo>
                      <a:pt x="287" y="8"/>
                    </a:lnTo>
                    <a:lnTo>
                      <a:pt x="289" y="5"/>
                    </a:lnTo>
                    <a:lnTo>
                      <a:pt x="292" y="3"/>
                    </a:lnTo>
                    <a:lnTo>
                      <a:pt x="294" y="2"/>
                    </a:lnTo>
                    <a:lnTo>
                      <a:pt x="300" y="0"/>
                    </a:lnTo>
                    <a:lnTo>
                      <a:pt x="304" y="0"/>
                    </a:lnTo>
                    <a:lnTo>
                      <a:pt x="307" y="1"/>
                    </a:lnTo>
                    <a:lnTo>
                      <a:pt x="309" y="3"/>
                    </a:lnTo>
                    <a:lnTo>
                      <a:pt x="312" y="5"/>
                    </a:lnTo>
                    <a:lnTo>
                      <a:pt x="314" y="7"/>
                    </a:lnTo>
                    <a:lnTo>
                      <a:pt x="316" y="13"/>
                    </a:lnTo>
                    <a:lnTo>
                      <a:pt x="317" y="17"/>
                    </a:lnTo>
                  </a:path>
                </a:pathLst>
              </a:custGeom>
              <a:noFill/>
              <a:ln w="17463">
                <a:solidFill>
                  <a:srgbClr val="FF0000"/>
                </a:solidFill>
                <a:prstDash val="solid"/>
                <a:round/>
                <a:headEnd/>
                <a:tailEnd/>
              </a:ln>
              <a:effectLst/>
              <a:scene3d>
                <a:camera prst="legacyObliqueBottom"/>
                <a:lightRig rig="legacyFlat3" dir="r"/>
              </a:scene3d>
              <a:sp3d extrusionH="11100" prstMaterial="legacyPlastic">
                <a:bevelT w="13500" h="13500" prst="angle"/>
                <a:bevelB w="13500" h="13500" prst="angle"/>
                <a:extrusionClr>
                  <a:srgbClr val="FF66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flatTx/>
              </a:bodyPr>
              <a:lstStyle/>
              <a:p>
                <a:endParaRPr lang="el-GR"/>
              </a:p>
            </p:txBody>
          </p:sp>
        </p:grpSp>
      </p:grpSp>
      <p:sp>
        <p:nvSpPr>
          <p:cNvPr id="12271" name="Text Box 8175"/>
          <p:cNvSpPr txBox="1">
            <a:spLocks noChangeArrowheads="1"/>
          </p:cNvSpPr>
          <p:nvPr/>
        </p:nvSpPr>
        <p:spPr bwMode="auto">
          <a:xfrm>
            <a:off x="9551988" y="1549400"/>
            <a:ext cx="4171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FF0000"/>
                </a:solidFill>
                <a:effectLst>
                  <a:outerShdw blurRad="38100" dist="38100" dir="2700000" algn="tl">
                    <a:srgbClr val="000000"/>
                  </a:outerShdw>
                </a:effectLst>
              </a:rPr>
              <a:t>h</a:t>
            </a:r>
            <a:r>
              <a:rPr lang="el-GR" b="1">
                <a:solidFill>
                  <a:srgbClr val="FF0000"/>
                </a:solidFill>
                <a:effectLst>
                  <a:outerShdw blurRad="38100" dist="38100" dir="2700000" algn="tl">
                    <a:srgbClr val="000000"/>
                  </a:outerShdw>
                </a:effectLst>
              </a:rPr>
              <a:t>ν</a:t>
            </a:r>
            <a:endParaRPr lang="en-GB" b="1">
              <a:solidFill>
                <a:srgbClr val="FF0000"/>
              </a:solidFill>
              <a:effectLst>
                <a:outerShdw blurRad="38100" dist="38100" dir="2700000" algn="tl">
                  <a:srgbClr val="000000"/>
                </a:outerShdw>
              </a:effectLst>
            </a:endParaRPr>
          </a:p>
        </p:txBody>
      </p:sp>
      <p:sp>
        <p:nvSpPr>
          <p:cNvPr id="12272" name="Text Box 8176"/>
          <p:cNvSpPr txBox="1">
            <a:spLocks noChangeArrowheads="1"/>
          </p:cNvSpPr>
          <p:nvPr/>
        </p:nvSpPr>
        <p:spPr bwMode="auto">
          <a:xfrm>
            <a:off x="1524001" y="6021388"/>
            <a:ext cx="123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u="sng">
                <a:solidFill>
                  <a:schemeClr val="bg1"/>
                </a:solidFill>
                <a:effectLst>
                  <a:outerShdw blurRad="38100" dist="38100" dir="2700000" algn="tl">
                    <a:srgbClr val="000000"/>
                  </a:outerShdw>
                </a:effectLst>
                <a:latin typeface="Comic Sans MS" panose="030F0702030302020204" pitchFamily="66" charset="0"/>
              </a:rPr>
              <a:t>Cytosol</a:t>
            </a:r>
            <a:endParaRPr lang="el-GR" sz="2400" b="1" u="sng">
              <a:solidFill>
                <a:schemeClr val="bg1"/>
              </a:solidFill>
              <a:effectLst>
                <a:outerShdw blurRad="38100" dist="38100" dir="2700000" algn="tl">
                  <a:srgbClr val="000000"/>
                </a:outerShdw>
              </a:effectLst>
              <a:latin typeface="Comic Sans MS" panose="030F0702030302020204" pitchFamily="66" charset="0"/>
            </a:endParaRPr>
          </a:p>
        </p:txBody>
      </p:sp>
      <p:sp>
        <p:nvSpPr>
          <p:cNvPr id="12273" name="Text Box 8177"/>
          <p:cNvSpPr txBox="1">
            <a:spLocks noChangeArrowheads="1"/>
          </p:cNvSpPr>
          <p:nvPr/>
        </p:nvSpPr>
        <p:spPr bwMode="auto">
          <a:xfrm>
            <a:off x="3575051" y="981075"/>
            <a:ext cx="2346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u="sng">
                <a:solidFill>
                  <a:schemeClr val="bg1"/>
                </a:solidFill>
                <a:effectLst>
                  <a:outerShdw blurRad="38100" dist="38100" dir="2700000" algn="tl">
                    <a:srgbClr val="000000"/>
                  </a:outerShdw>
                </a:effectLst>
                <a:latin typeface="Comic Sans MS" panose="030F0702030302020204" pitchFamily="66" charset="0"/>
              </a:rPr>
              <a:t>Cell Membrane</a:t>
            </a:r>
            <a:endParaRPr lang="el-GR" sz="2400" b="1" u="sng">
              <a:solidFill>
                <a:schemeClr val="bg1"/>
              </a:solidFill>
              <a:effectLst>
                <a:outerShdw blurRad="38100" dist="38100" dir="2700000" algn="tl">
                  <a:srgbClr val="000000"/>
                </a:outerShdw>
              </a:effectLst>
              <a:latin typeface="Comic Sans MS" panose="030F0702030302020204" pitchFamily="66" charset="0"/>
            </a:endParaRPr>
          </a:p>
        </p:txBody>
      </p:sp>
      <p:pic>
        <p:nvPicPr>
          <p:cNvPr id="12276" name="Picture 8180"/>
          <p:cNvPicPr>
            <a:picLocks noChangeAspect="1" noChangeArrowheads="1"/>
          </p:cNvPicPr>
          <p:nvPr/>
        </p:nvPicPr>
        <p:blipFill>
          <a:blip r:embed="rId16" cstate="print">
            <a:clrChange>
              <a:clrFrom>
                <a:srgbClr val="808080"/>
              </a:clrFrom>
              <a:clrTo>
                <a:srgbClr val="808080">
                  <a:alpha val="0"/>
                </a:srgbClr>
              </a:clrTo>
            </a:clrChange>
            <a:extLst>
              <a:ext uri="{28A0092B-C50C-407E-A947-70E740481C1C}">
                <a14:useLocalDpi xmlns:a14="http://schemas.microsoft.com/office/drawing/2010/main" val="0"/>
              </a:ext>
            </a:extLst>
          </a:blip>
          <a:srcRect l="21667" t="9843" r="19270" b="7500"/>
          <a:stretch>
            <a:fillRect/>
          </a:stretch>
        </p:blipFill>
        <p:spPr bwMode="auto">
          <a:xfrm>
            <a:off x="6527800" y="2708275"/>
            <a:ext cx="668338" cy="935038"/>
          </a:xfrm>
          <a:prstGeom prst="rect">
            <a:avLst/>
          </a:prstGeom>
          <a:noFill/>
          <a:ln>
            <a:noFill/>
          </a:ln>
          <a:effectLst>
            <a:outerShdw dist="71842"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441" name="Text Box 7345"/>
          <p:cNvSpPr txBox="1">
            <a:spLocks noChangeArrowheads="1"/>
          </p:cNvSpPr>
          <p:nvPr/>
        </p:nvSpPr>
        <p:spPr bwMode="auto">
          <a:xfrm>
            <a:off x="6167439" y="2879726"/>
            <a:ext cx="14763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500" b="1">
                <a:solidFill>
                  <a:schemeClr val="bg1"/>
                </a:solidFill>
                <a:effectLst>
                  <a:outerShdw blurRad="38100" dist="38100" dir="2700000" algn="tl">
                    <a:srgbClr val="000000"/>
                  </a:outerShdw>
                </a:effectLst>
                <a:latin typeface="Comic Sans MS" panose="030F0702030302020204" pitchFamily="66" charset="0"/>
              </a:rPr>
              <a:t>Complex                   III</a:t>
            </a:r>
            <a:endParaRPr lang="el-GR" sz="1500" b="1">
              <a:solidFill>
                <a:schemeClr val="bg1"/>
              </a:solidFill>
              <a:effectLst>
                <a:outerShdw blurRad="38100" dist="38100" dir="2700000" algn="tl">
                  <a:srgbClr val="000000"/>
                </a:outerShdw>
              </a:effectLst>
              <a:latin typeface="Comic Sans MS" panose="030F0702030302020204" pitchFamily="66" charset="0"/>
            </a:endParaRPr>
          </a:p>
        </p:txBody>
      </p:sp>
      <p:sp>
        <p:nvSpPr>
          <p:cNvPr id="85" name="Rectangle 84"/>
          <p:cNvSpPr/>
          <p:nvPr/>
        </p:nvSpPr>
        <p:spPr>
          <a:xfrm>
            <a:off x="9551988" y="6018214"/>
            <a:ext cx="2717411" cy="646331"/>
          </a:xfrm>
          <a:prstGeom prst="rect">
            <a:avLst/>
          </a:prstGeom>
        </p:spPr>
        <p:txBody>
          <a:bodyPr wrap="none">
            <a:spAutoFit/>
          </a:bodyPr>
          <a:lstStyle/>
          <a:p>
            <a:pPr algn="ctr"/>
            <a:r>
              <a:rPr lang="en-US" b="1" u="sng" dirty="0" smtClean="0">
                <a:solidFill>
                  <a:srgbClr val="FF0000"/>
                </a:solidFill>
                <a:latin typeface="Comic Sans MS" panose="030F0702030302020204" pitchFamily="66" charset="0"/>
              </a:rPr>
              <a:t>Mol. Pharmaceutics</a:t>
            </a:r>
          </a:p>
          <a:p>
            <a:pPr algn="ctr"/>
            <a:r>
              <a:rPr lang="en-US" b="1" u="sng" dirty="0" smtClean="0">
                <a:solidFill>
                  <a:srgbClr val="FF0000"/>
                </a:solidFill>
                <a:latin typeface="Comic Sans MS" panose="030F0702030302020204" pitchFamily="66" charset="0"/>
              </a:rPr>
              <a:t> </a:t>
            </a:r>
            <a:r>
              <a:rPr lang="el-GR" b="1" u="sng" dirty="0" smtClean="0">
                <a:solidFill>
                  <a:srgbClr val="FF0000"/>
                </a:solidFill>
                <a:latin typeface="Comic Sans MS" panose="030F0702030302020204" pitchFamily="66" charset="0"/>
              </a:rPr>
              <a:t>20</a:t>
            </a:r>
            <a:r>
              <a:rPr lang="en-US" b="1" u="sng" dirty="0" smtClean="0">
                <a:solidFill>
                  <a:srgbClr val="FF0000"/>
                </a:solidFill>
                <a:latin typeface="Comic Sans MS" panose="030F0702030302020204" pitchFamily="66" charset="0"/>
              </a:rPr>
              <a:t>09</a:t>
            </a:r>
            <a:r>
              <a:rPr lang="el-GR" b="1" u="sng" dirty="0" smtClean="0">
                <a:solidFill>
                  <a:srgbClr val="FF0000"/>
                </a:solidFill>
                <a:latin typeface="Comic Sans MS" panose="030F0702030302020204" pitchFamily="66" charset="0"/>
              </a:rPr>
              <a:t>, </a:t>
            </a:r>
            <a:r>
              <a:rPr lang="en-US" b="1" u="sng" dirty="0" smtClean="0">
                <a:solidFill>
                  <a:srgbClr val="FF0000"/>
                </a:solidFill>
                <a:latin typeface="Comic Sans MS" panose="030F0702030302020204" pitchFamily="66" charset="0"/>
              </a:rPr>
              <a:t>6</a:t>
            </a:r>
            <a:r>
              <a:rPr lang="el-GR" b="1" u="sng" dirty="0" smtClean="0">
                <a:solidFill>
                  <a:srgbClr val="FF0000"/>
                </a:solidFill>
                <a:latin typeface="Comic Sans MS" panose="030F0702030302020204" pitchFamily="66" charset="0"/>
              </a:rPr>
              <a:t>: 1</a:t>
            </a:r>
            <a:r>
              <a:rPr lang="en-US" b="1" u="sng" dirty="0" smtClean="0">
                <a:solidFill>
                  <a:srgbClr val="FF0000"/>
                </a:solidFill>
                <a:latin typeface="Comic Sans MS" panose="030F0702030302020204" pitchFamily="66" charset="0"/>
              </a:rPr>
              <a:t>775</a:t>
            </a:r>
            <a:r>
              <a:rPr lang="el-GR" b="1" u="sng" dirty="0" smtClean="0">
                <a:solidFill>
                  <a:srgbClr val="FF0000"/>
                </a:solidFill>
                <a:latin typeface="Comic Sans MS" panose="030F0702030302020204" pitchFamily="66" charset="0"/>
              </a:rPr>
              <a:t>–1</a:t>
            </a:r>
            <a:r>
              <a:rPr lang="en-US" b="1" u="sng" dirty="0" smtClean="0">
                <a:solidFill>
                  <a:srgbClr val="FF0000"/>
                </a:solidFill>
                <a:latin typeface="Comic Sans MS" panose="030F0702030302020204" pitchFamily="66" charset="0"/>
              </a:rPr>
              <a:t>789 </a:t>
            </a:r>
            <a:endParaRPr lang="el-GR" b="1" dirty="0"/>
          </a:p>
        </p:txBody>
      </p:sp>
      <p:sp>
        <p:nvSpPr>
          <p:cNvPr id="86" name="Rectangle 85"/>
          <p:cNvSpPr/>
          <p:nvPr/>
        </p:nvSpPr>
        <p:spPr>
          <a:xfrm>
            <a:off x="11544" y="1321485"/>
            <a:ext cx="3709670" cy="646331"/>
          </a:xfrm>
          <a:prstGeom prst="rect">
            <a:avLst/>
          </a:prstGeom>
        </p:spPr>
        <p:txBody>
          <a:bodyPr wrap="none">
            <a:spAutoFit/>
          </a:bodyPr>
          <a:lstStyle/>
          <a:p>
            <a:r>
              <a:rPr lang="en-US" b="1" u="sng" dirty="0">
                <a:solidFill>
                  <a:srgbClr val="FF0000"/>
                </a:solidFill>
                <a:latin typeface="Comic Sans MS" panose="030F0702030302020204" pitchFamily="66" charset="0"/>
              </a:rPr>
              <a:t>Free Radical Biology Medicine, </a:t>
            </a:r>
            <a:endParaRPr lang="en-US" b="1" u="sng" dirty="0" smtClean="0">
              <a:solidFill>
                <a:srgbClr val="FF0000"/>
              </a:solidFill>
              <a:latin typeface="Comic Sans MS" panose="030F0702030302020204" pitchFamily="66" charset="0"/>
            </a:endParaRPr>
          </a:p>
          <a:p>
            <a:pPr algn="ctr"/>
            <a:r>
              <a:rPr lang="en-US" b="1" u="sng" dirty="0" smtClean="0">
                <a:solidFill>
                  <a:srgbClr val="FF0000"/>
                </a:solidFill>
                <a:latin typeface="Comic Sans MS" panose="030F0702030302020204" pitchFamily="66" charset="0"/>
              </a:rPr>
              <a:t>2008</a:t>
            </a:r>
            <a:r>
              <a:rPr lang="en-US" b="1" u="sng" dirty="0">
                <a:solidFill>
                  <a:srgbClr val="FF0000"/>
                </a:solidFill>
                <a:latin typeface="Comic Sans MS" panose="030F0702030302020204" pitchFamily="66" charset="0"/>
              </a:rPr>
              <a:t>, 45: 1581–1590</a:t>
            </a:r>
            <a:endParaRPr lang="el-GR" b="1" dirty="0">
              <a:solidFill>
                <a:srgbClr val="FF0000"/>
              </a:solidFill>
            </a:endParaRPr>
          </a:p>
        </p:txBody>
      </p:sp>
      <p:pic>
        <p:nvPicPr>
          <p:cNvPr id="1087" name="Picture 63" descr="http://www.speciation.net/md/000/004/864/th_Free_Rad_Biol_Med.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8787" y="2051888"/>
            <a:ext cx="1062193" cy="1411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4" name="Picture 6" descr="mix_MCM7"/>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t="2838" b="22818"/>
          <a:stretch>
            <a:fillRect/>
          </a:stretch>
        </p:blipFill>
        <p:spPr bwMode="auto">
          <a:xfrm>
            <a:off x="2195514" y="-50800"/>
            <a:ext cx="3667125" cy="27257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09" name="Object 161"/>
          <p:cNvGraphicFramePr>
            <a:graphicFrameLocks noChangeAspect="1"/>
          </p:cNvGraphicFramePr>
          <p:nvPr/>
        </p:nvGraphicFramePr>
        <p:xfrm>
          <a:off x="6343650" y="641350"/>
          <a:ext cx="4311650" cy="2419350"/>
        </p:xfrm>
        <a:graphic>
          <a:graphicData uri="http://schemas.openxmlformats.org/presentationml/2006/ole">
            <mc:AlternateContent xmlns:mc="http://schemas.openxmlformats.org/markup-compatibility/2006">
              <mc:Choice xmlns:v="urn:schemas-microsoft-com:vml" Requires="v">
                <p:oleObj spid="_x0000_s2100" name="Chem3D XML" r:id="rId5" imgW="5076943" imgH="2848043" progId="Chem3D.Document.9">
                  <p:embed/>
                </p:oleObj>
              </mc:Choice>
              <mc:Fallback>
                <p:oleObj name="Chem3D XML" r:id="rId5" imgW="5076943" imgH="2848043" progId="Chem3D.Document.9">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3650" y="641350"/>
                        <a:ext cx="43116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17" name="Picture 169"/>
          <p:cNvPicPr>
            <a:picLocks noChangeAspect="1" noChangeArrowheads="1"/>
          </p:cNvPicPr>
          <p:nvPr/>
        </p:nvPicPr>
        <p:blipFill>
          <a:blip r:embed="rId7">
            <a:lum bright="-18000"/>
            <a:extLst>
              <a:ext uri="{28A0092B-C50C-407E-A947-70E740481C1C}">
                <a14:useLocalDpi xmlns:a14="http://schemas.microsoft.com/office/drawing/2010/main" val="0"/>
              </a:ext>
            </a:extLst>
          </a:blip>
          <a:srcRect/>
          <a:stretch>
            <a:fillRect/>
          </a:stretch>
        </p:blipFill>
        <p:spPr bwMode="auto">
          <a:xfrm rot="-1067692">
            <a:off x="898525" y="2514600"/>
            <a:ext cx="6561138" cy="3155950"/>
          </a:xfrm>
          <a:prstGeom prst="rect">
            <a:avLst/>
          </a:prstGeom>
          <a:noFill/>
          <a:ln>
            <a:noFill/>
          </a:ln>
          <a:effectLst>
            <a:outerShdw dist="63500" dir="2212194" algn="ctr" rotWithShape="0">
              <a:schemeClr val="tx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20" name="Picture 172"/>
          <p:cNvPicPr>
            <a:picLocks noChangeAspect="1" noChangeArrowheads="1"/>
          </p:cNvPicPr>
          <p:nvPr/>
        </p:nvPicPr>
        <p:blipFill>
          <a:blip r:embed="rId8">
            <a:lum bright="-24000" contrast="6000"/>
            <a:extLst>
              <a:ext uri="{28A0092B-C50C-407E-A947-70E740481C1C}">
                <a14:useLocalDpi xmlns:a14="http://schemas.microsoft.com/office/drawing/2010/main" val="0"/>
              </a:ext>
            </a:extLst>
          </a:blip>
          <a:srcRect/>
          <a:stretch>
            <a:fillRect/>
          </a:stretch>
        </p:blipFill>
        <p:spPr bwMode="auto">
          <a:xfrm>
            <a:off x="7739064" y="3306763"/>
            <a:ext cx="2973387" cy="3509962"/>
          </a:xfrm>
          <a:prstGeom prst="rect">
            <a:avLst/>
          </a:prstGeom>
          <a:noFill/>
          <a:ln>
            <a:noFill/>
          </a:ln>
          <a:effectLst>
            <a:outerShdw dist="89803"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208" name="Object 160"/>
          <p:cNvGraphicFramePr>
            <a:graphicFrameLocks noChangeAspect="1"/>
          </p:cNvGraphicFramePr>
          <p:nvPr>
            <p:extLst>
              <p:ext uri="{D42A27DB-BD31-4B8C-83A1-F6EECF244321}">
                <p14:modId xmlns:p14="http://schemas.microsoft.com/office/powerpoint/2010/main" val="1541016877"/>
              </p:ext>
            </p:extLst>
          </p:nvPr>
        </p:nvGraphicFramePr>
        <p:xfrm>
          <a:off x="5243514" y="4967288"/>
          <a:ext cx="2147887" cy="1414462"/>
        </p:xfrm>
        <a:graphic>
          <a:graphicData uri="http://schemas.openxmlformats.org/presentationml/2006/ole">
            <mc:AlternateContent xmlns:mc="http://schemas.openxmlformats.org/markup-compatibility/2006">
              <mc:Choice xmlns:v="urn:schemas-microsoft-com:vml" Requires="v">
                <p:oleObj spid="_x0000_s2101" name="Chem3D XML" r:id="rId9" imgW="4962576" imgH="3267143" progId="Chem3D.Document.9">
                  <p:embed/>
                </p:oleObj>
              </mc:Choice>
              <mc:Fallback>
                <p:oleObj name="Chem3D XML" r:id="rId9" imgW="4962576" imgH="3267143" progId="Chem3D.Document.9">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3514" y="4967288"/>
                        <a:ext cx="2147887" cy="141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3" name="Picture 5" descr="MIX_MCER7"/>
          <p:cNvPicPr>
            <a:picLocks noChangeAspect="1" noChangeArrowheads="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t="2838" r="11354" b="8571"/>
          <a:stretch>
            <a:fillRect/>
          </a:stretch>
        </p:blipFill>
        <p:spPr bwMode="auto">
          <a:xfrm>
            <a:off x="7883526" y="3883025"/>
            <a:ext cx="2339975" cy="2338388"/>
          </a:xfrm>
          <a:prstGeom prst="rect">
            <a:avLst/>
          </a:prstGeom>
          <a:noFill/>
          <a:extLst>
            <a:ext uri="{909E8E84-426E-40DD-AFC4-6F175D3DCCD1}">
              <a14:hiddenFill xmlns:a14="http://schemas.microsoft.com/office/drawing/2010/main">
                <a:solidFill>
                  <a:srgbClr val="FFFFFF"/>
                </a:solidFill>
              </a14:hiddenFill>
            </a:ext>
          </a:extLst>
        </p:spPr>
      </p:pic>
      <p:pic>
        <p:nvPicPr>
          <p:cNvPr id="2189" name="Picture 141" descr="skull+and+crossbones"/>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87714" y="6092825"/>
            <a:ext cx="630237" cy="706438"/>
          </a:xfrm>
          <a:prstGeom prst="rect">
            <a:avLst/>
          </a:prstGeom>
          <a:noFill/>
          <a:extLst>
            <a:ext uri="{909E8E84-426E-40DD-AFC4-6F175D3DCCD1}">
              <a14:hiddenFill xmlns:a14="http://schemas.microsoft.com/office/drawing/2010/main">
                <a:solidFill>
                  <a:srgbClr val="FFFFFF"/>
                </a:solidFill>
              </a14:hiddenFill>
            </a:ext>
          </a:extLst>
        </p:spPr>
      </p:pic>
      <p:sp>
        <p:nvSpPr>
          <p:cNvPr id="2193" name="Rectangle 145"/>
          <p:cNvSpPr>
            <a:spLocks noChangeArrowheads="1"/>
          </p:cNvSpPr>
          <p:nvPr/>
        </p:nvSpPr>
        <p:spPr bwMode="auto">
          <a:xfrm>
            <a:off x="4498976" y="2173289"/>
            <a:ext cx="936625" cy="2889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21" name="Rectangle 173"/>
          <p:cNvSpPr>
            <a:spLocks noChangeArrowheads="1"/>
          </p:cNvSpPr>
          <p:nvPr/>
        </p:nvSpPr>
        <p:spPr bwMode="auto">
          <a:xfrm>
            <a:off x="7523164" y="6437313"/>
            <a:ext cx="29193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u="sng">
                <a:solidFill>
                  <a:srgbClr val="FF0000"/>
                </a:solidFill>
                <a:effectLst>
                  <a:outerShdw blurRad="38100" dist="38100" dir="2700000" algn="tl">
                    <a:srgbClr val="FFFFFF"/>
                  </a:outerShdw>
                </a:effectLst>
                <a:latin typeface="Comic Sans MS" panose="030F0702030302020204" pitchFamily="66" charset="0"/>
              </a:rPr>
              <a:t>Endoplasmic Reticulum</a:t>
            </a:r>
          </a:p>
        </p:txBody>
      </p:sp>
      <p:sp>
        <p:nvSpPr>
          <p:cNvPr id="2222" name="Rectangle 174"/>
          <p:cNvSpPr>
            <a:spLocks noChangeAspect="1" noChangeArrowheads="1"/>
          </p:cNvSpPr>
          <p:nvPr/>
        </p:nvSpPr>
        <p:spPr bwMode="auto">
          <a:xfrm>
            <a:off x="5591774" y="6165056"/>
            <a:ext cx="16626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b="1" u="sng" dirty="0" err="1" smtClean="0">
                <a:solidFill>
                  <a:srgbClr val="FF0000"/>
                </a:solidFill>
                <a:effectLst>
                  <a:outerShdw blurRad="38100" dist="38100" dir="2700000" algn="tl">
                    <a:srgbClr val="FFFFFF"/>
                  </a:outerShdw>
                </a:effectLst>
                <a:latin typeface="Comic Sans MS" panose="030F0702030302020204" pitchFamily="66" charset="0"/>
              </a:rPr>
              <a:t>Myxothiazol</a:t>
            </a:r>
            <a:endParaRPr lang="en-GB" sz="2000" b="1" u="sng" dirty="0">
              <a:solidFill>
                <a:srgbClr val="FF0000"/>
              </a:solidFill>
              <a:effectLst>
                <a:outerShdw blurRad="38100" dist="38100" dir="2700000" algn="tl">
                  <a:srgbClr val="FFFFFF"/>
                </a:outerShdw>
              </a:effectLst>
              <a:latin typeface="Comic Sans MS" panose="030F0702030302020204" pitchFamily="66" charset="0"/>
            </a:endParaRPr>
          </a:p>
        </p:txBody>
      </p:sp>
      <p:sp>
        <p:nvSpPr>
          <p:cNvPr id="2232" name="Freeform 184"/>
          <p:cNvSpPr>
            <a:spLocks noChangeAspect="1"/>
          </p:cNvSpPr>
          <p:nvPr/>
        </p:nvSpPr>
        <p:spPr bwMode="auto">
          <a:xfrm>
            <a:off x="9737726" y="2171700"/>
            <a:ext cx="441325" cy="1874838"/>
          </a:xfrm>
          <a:custGeom>
            <a:avLst/>
            <a:gdLst>
              <a:gd name="T0" fmla="*/ 26 w 278"/>
              <a:gd name="T1" fmla="*/ 0 h 1181"/>
              <a:gd name="T2" fmla="*/ 274 w 278"/>
              <a:gd name="T3" fmla="*/ 504 h 1181"/>
              <a:gd name="T4" fmla="*/ 0 w 278"/>
              <a:gd name="T5" fmla="*/ 1181 h 1181"/>
            </a:gdLst>
            <a:ahLst/>
            <a:cxnLst>
              <a:cxn ang="0">
                <a:pos x="T0" y="T1"/>
              </a:cxn>
              <a:cxn ang="0">
                <a:pos x="T2" y="T3"/>
              </a:cxn>
              <a:cxn ang="0">
                <a:pos x="T4" y="T5"/>
              </a:cxn>
            </a:cxnLst>
            <a:rect l="0" t="0" r="r" b="b"/>
            <a:pathLst>
              <a:path w="278" h="1181">
                <a:moveTo>
                  <a:pt x="26" y="0"/>
                </a:moveTo>
                <a:cubicBezTo>
                  <a:pt x="67" y="84"/>
                  <a:pt x="278" y="307"/>
                  <a:pt x="274" y="504"/>
                </a:cubicBezTo>
                <a:cubicBezTo>
                  <a:pt x="270" y="701"/>
                  <a:pt x="57" y="1040"/>
                  <a:pt x="0" y="1181"/>
                </a:cubicBezTo>
              </a:path>
            </a:pathLst>
          </a:custGeom>
          <a:noFill/>
          <a:ln w="12700">
            <a:solidFill>
              <a:srgbClr val="FFFF00"/>
            </a:solidFill>
            <a:round/>
            <a:headEnd type="none" w="med" len="med"/>
            <a:tailEnd type="stealth" w="lg" len="lg"/>
          </a:ln>
          <a:effectLst/>
          <a:scene3d>
            <a:camera prst="legacyObliqueTopRight"/>
            <a:lightRig rig="legacyFlat2" dir="b"/>
          </a:scene3d>
          <a:sp3d extrusionH="873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2233" name="Rectangle 185"/>
          <p:cNvSpPr>
            <a:spLocks noChangeArrowheads="1"/>
          </p:cNvSpPr>
          <p:nvPr/>
        </p:nvSpPr>
        <p:spPr bwMode="auto">
          <a:xfrm>
            <a:off x="5219700" y="2405064"/>
            <a:ext cx="603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a:solidFill>
                  <a:srgbClr val="FF0000"/>
                </a:solidFill>
                <a:effectLst>
                  <a:outerShdw blurRad="38100" dist="38100" dir="2700000" algn="tl">
                    <a:srgbClr val="FFFFFF"/>
                  </a:outerShdw>
                </a:effectLst>
                <a:latin typeface="Comic Sans MS" panose="030F0702030302020204" pitchFamily="66" charset="0"/>
              </a:rPr>
              <a:t>III</a:t>
            </a:r>
          </a:p>
        </p:txBody>
      </p:sp>
      <p:sp>
        <p:nvSpPr>
          <p:cNvPr id="2234" name="Freeform 186"/>
          <p:cNvSpPr>
            <a:spLocks noChangeAspect="1"/>
          </p:cNvSpPr>
          <p:nvPr/>
        </p:nvSpPr>
        <p:spPr bwMode="auto">
          <a:xfrm>
            <a:off x="5441950" y="3111500"/>
            <a:ext cx="596900" cy="2603500"/>
          </a:xfrm>
          <a:custGeom>
            <a:avLst/>
            <a:gdLst>
              <a:gd name="T0" fmla="*/ 376 w 376"/>
              <a:gd name="T1" fmla="*/ 1640 h 1640"/>
              <a:gd name="T2" fmla="*/ 156 w 376"/>
              <a:gd name="T3" fmla="*/ 1221 h 1640"/>
              <a:gd name="T4" fmla="*/ 248 w 376"/>
              <a:gd name="T5" fmla="*/ 204 h 1640"/>
              <a:gd name="T6" fmla="*/ 0 w 376"/>
              <a:gd name="T7" fmla="*/ 0 h 1640"/>
            </a:gdLst>
            <a:ahLst/>
            <a:cxnLst>
              <a:cxn ang="0">
                <a:pos x="T0" y="T1"/>
              </a:cxn>
              <a:cxn ang="0">
                <a:pos x="T2" y="T3"/>
              </a:cxn>
              <a:cxn ang="0">
                <a:pos x="T4" y="T5"/>
              </a:cxn>
              <a:cxn ang="0">
                <a:pos x="T6" y="T7"/>
              </a:cxn>
            </a:cxnLst>
            <a:rect l="0" t="0" r="r" b="b"/>
            <a:pathLst>
              <a:path w="376" h="1640">
                <a:moveTo>
                  <a:pt x="376" y="1640"/>
                </a:moveTo>
                <a:cubicBezTo>
                  <a:pt x="341" y="1570"/>
                  <a:pt x="177" y="1460"/>
                  <a:pt x="156" y="1221"/>
                </a:cubicBezTo>
                <a:cubicBezTo>
                  <a:pt x="135" y="982"/>
                  <a:pt x="274" y="407"/>
                  <a:pt x="248" y="204"/>
                </a:cubicBezTo>
                <a:cubicBezTo>
                  <a:pt x="222" y="1"/>
                  <a:pt x="52" y="42"/>
                  <a:pt x="0" y="0"/>
                </a:cubicBezTo>
              </a:path>
            </a:pathLst>
          </a:custGeom>
          <a:noFill/>
          <a:ln w="12700">
            <a:solidFill>
              <a:srgbClr val="FF0000"/>
            </a:solidFill>
            <a:round/>
            <a:headEnd type="none" w="med" len="med"/>
            <a:tailEnd type="none" w="med" len="med"/>
          </a:ln>
          <a:effectLst/>
          <a:scene3d>
            <a:camera prst="legacyObliqueTopRight"/>
            <a:lightRig rig="legacyFlat4" dir="b"/>
          </a:scene3d>
          <a:sp3d extrusionH="365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2235" name="Freeform 187"/>
          <p:cNvSpPr>
            <a:spLocks/>
          </p:cNvSpPr>
          <p:nvPr/>
        </p:nvSpPr>
        <p:spPr bwMode="auto">
          <a:xfrm rot="-1002874">
            <a:off x="5403850" y="3003550"/>
            <a:ext cx="44450" cy="223838"/>
          </a:xfrm>
          <a:custGeom>
            <a:avLst/>
            <a:gdLst>
              <a:gd name="T0" fmla="*/ 0 w 28"/>
              <a:gd name="T1" fmla="*/ 93 h 93"/>
              <a:gd name="T2" fmla="*/ 28 w 28"/>
              <a:gd name="T3" fmla="*/ 0 h 93"/>
            </a:gdLst>
            <a:ahLst/>
            <a:cxnLst>
              <a:cxn ang="0">
                <a:pos x="T0" y="T1"/>
              </a:cxn>
              <a:cxn ang="0">
                <a:pos x="T2" y="T3"/>
              </a:cxn>
            </a:cxnLst>
            <a:rect l="0" t="0" r="r" b="b"/>
            <a:pathLst>
              <a:path w="28" h="93">
                <a:moveTo>
                  <a:pt x="0" y="93"/>
                </a:moveTo>
                <a:lnTo>
                  <a:pt x="28" y="0"/>
                </a:lnTo>
              </a:path>
            </a:pathLst>
          </a:custGeom>
          <a:noFill/>
          <a:ln w="38100">
            <a:solidFill>
              <a:srgbClr val="FF0000"/>
            </a:solidFill>
            <a:round/>
            <a:headEnd/>
            <a:tailEnd/>
          </a:ln>
          <a:effectLst/>
          <a:scene3d>
            <a:camera prst="legacyObliqueTopRight"/>
            <a:lightRig rig="legacyFlat3" dir="l"/>
          </a:scene3d>
          <a:sp3d extrusionH="23800" prstMaterial="legacyPlastic">
            <a:bevelT w="13500" h="13500" prst="angle"/>
            <a:bevelB w="13500" h="13500" prst="angle"/>
            <a:extrusionClr>
              <a:srgbClr val="FF0000"/>
            </a:extrusionClr>
            <a:contourClr>
              <a:srgbClr val="FF00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2236" name="Rectangle 188"/>
          <p:cNvSpPr>
            <a:spLocks noChangeArrowheads="1"/>
          </p:cNvSpPr>
          <p:nvPr/>
        </p:nvSpPr>
        <p:spPr bwMode="auto">
          <a:xfrm>
            <a:off x="7235825" y="693738"/>
            <a:ext cx="18309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u="sng">
                <a:solidFill>
                  <a:srgbClr val="FF0000"/>
                </a:solidFill>
                <a:effectLst>
                  <a:outerShdw blurRad="38100" dist="38100" dir="2700000" algn="tl">
                    <a:srgbClr val="FFFFFF"/>
                  </a:outerShdw>
                </a:effectLst>
                <a:latin typeface="Comic Sans MS" panose="030F0702030302020204" pitchFamily="66" charset="0"/>
              </a:rPr>
              <a:t>TAMOXIFEN</a:t>
            </a:r>
          </a:p>
        </p:txBody>
      </p:sp>
      <p:sp>
        <p:nvSpPr>
          <p:cNvPr id="2241" name="Freeform 193"/>
          <p:cNvSpPr>
            <a:spLocks noChangeAspect="1"/>
          </p:cNvSpPr>
          <p:nvPr/>
        </p:nvSpPr>
        <p:spPr bwMode="auto">
          <a:xfrm>
            <a:off x="6096001" y="1655764"/>
            <a:ext cx="227013" cy="1620837"/>
          </a:xfrm>
          <a:custGeom>
            <a:avLst/>
            <a:gdLst>
              <a:gd name="T0" fmla="*/ 143 w 143"/>
              <a:gd name="T1" fmla="*/ 0 h 1021"/>
              <a:gd name="T2" fmla="*/ 4 w 143"/>
              <a:gd name="T3" fmla="*/ 181 h 1021"/>
              <a:gd name="T4" fmla="*/ 120 w 143"/>
              <a:gd name="T5" fmla="*/ 1021 h 1021"/>
            </a:gdLst>
            <a:ahLst/>
            <a:cxnLst>
              <a:cxn ang="0">
                <a:pos x="T0" y="T1"/>
              </a:cxn>
              <a:cxn ang="0">
                <a:pos x="T2" y="T3"/>
              </a:cxn>
              <a:cxn ang="0">
                <a:pos x="T4" y="T5"/>
              </a:cxn>
            </a:cxnLst>
            <a:rect l="0" t="0" r="r" b="b"/>
            <a:pathLst>
              <a:path w="143" h="1021">
                <a:moveTo>
                  <a:pt x="143" y="0"/>
                </a:moveTo>
                <a:cubicBezTo>
                  <a:pt x="120" y="30"/>
                  <a:pt x="8" y="11"/>
                  <a:pt x="4" y="181"/>
                </a:cubicBezTo>
                <a:cubicBezTo>
                  <a:pt x="0" y="351"/>
                  <a:pt x="96" y="846"/>
                  <a:pt x="120" y="1021"/>
                </a:cubicBezTo>
              </a:path>
            </a:pathLst>
          </a:custGeom>
          <a:noFill/>
          <a:ln w="12700">
            <a:solidFill>
              <a:srgbClr val="FFFF00"/>
            </a:solidFill>
            <a:round/>
            <a:headEnd type="none" w="med" len="med"/>
            <a:tailEnd type="stealth" w="lg" len="lg"/>
          </a:ln>
          <a:effectLst/>
          <a:scene3d>
            <a:camera prst="legacyObliqueTopRight"/>
            <a:lightRig rig="legacyFlat2" dir="b"/>
          </a:scene3d>
          <a:sp3d extrusionH="873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sp>
        <p:nvSpPr>
          <p:cNvPr id="2242" name="Freeform 194"/>
          <p:cNvSpPr>
            <a:spLocks noChangeAspect="1"/>
          </p:cNvSpPr>
          <p:nvPr/>
        </p:nvSpPr>
        <p:spPr bwMode="auto">
          <a:xfrm>
            <a:off x="5507039" y="1146176"/>
            <a:ext cx="815975" cy="531813"/>
          </a:xfrm>
          <a:custGeom>
            <a:avLst/>
            <a:gdLst>
              <a:gd name="T0" fmla="*/ 514 w 514"/>
              <a:gd name="T1" fmla="*/ 335 h 335"/>
              <a:gd name="T2" fmla="*/ 272 w 514"/>
              <a:gd name="T3" fmla="*/ 51 h 335"/>
              <a:gd name="T4" fmla="*/ 0 w 514"/>
              <a:gd name="T5" fmla="*/ 27 h 335"/>
            </a:gdLst>
            <a:ahLst/>
            <a:cxnLst>
              <a:cxn ang="0">
                <a:pos x="T0" y="T1"/>
              </a:cxn>
              <a:cxn ang="0">
                <a:pos x="T2" y="T3"/>
              </a:cxn>
              <a:cxn ang="0">
                <a:pos x="T4" y="T5"/>
              </a:cxn>
            </a:cxnLst>
            <a:rect l="0" t="0" r="r" b="b"/>
            <a:pathLst>
              <a:path w="514" h="335">
                <a:moveTo>
                  <a:pt x="514" y="335"/>
                </a:moveTo>
                <a:cubicBezTo>
                  <a:pt x="474" y="288"/>
                  <a:pt x="358" y="102"/>
                  <a:pt x="272" y="51"/>
                </a:cubicBezTo>
                <a:cubicBezTo>
                  <a:pt x="186" y="0"/>
                  <a:pt x="57" y="32"/>
                  <a:pt x="0" y="27"/>
                </a:cubicBezTo>
              </a:path>
            </a:pathLst>
          </a:custGeom>
          <a:noFill/>
          <a:ln w="12700">
            <a:solidFill>
              <a:srgbClr val="FFFF00"/>
            </a:solidFill>
            <a:round/>
            <a:headEnd type="none" w="med" len="med"/>
            <a:tailEnd type="stealth" w="lg" len="lg"/>
          </a:ln>
          <a:effectLst/>
          <a:scene3d>
            <a:camera prst="legacyObliqueTopRight"/>
            <a:lightRig rig="legacyFlat2" dir="b"/>
          </a:scene3d>
          <a:sp3d extrusionH="87300" prstMaterial="legacyPlastic">
            <a:bevelT w="13500" h="13500" prst="angle"/>
            <a:bevelB w="13500" h="13500" prst="angle"/>
            <a:extrusionClr>
              <a:srgbClr val="FFFF00"/>
            </a:extrusionClr>
            <a:contourClr>
              <a:srgbClr val="FFFF00"/>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pic>
        <p:nvPicPr>
          <p:cNvPr id="2248" name="Picture 200" descr="BC1complexsur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rot="10051569">
            <a:off x="4643439" y="2441575"/>
            <a:ext cx="769937" cy="1003300"/>
          </a:xfrm>
          <a:prstGeom prst="rect">
            <a:avLst/>
          </a:prstGeom>
          <a:noFill/>
          <a:extLst>
            <a:ext uri="{909E8E84-426E-40DD-AFC4-6F175D3DCCD1}">
              <a14:hiddenFill xmlns:a14="http://schemas.microsoft.com/office/drawing/2010/main">
                <a:solidFill>
                  <a:srgbClr val="FFFFFF"/>
                </a:solidFill>
              </a14:hiddenFill>
            </a:ext>
          </a:extLst>
        </p:spPr>
      </p:pic>
      <p:pic>
        <p:nvPicPr>
          <p:cNvPr id="2249" name="Picture 201" descr="Complex1sur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7935918">
            <a:off x="3990976" y="3165476"/>
            <a:ext cx="803275" cy="939800"/>
          </a:xfrm>
          <a:prstGeom prst="rect">
            <a:avLst/>
          </a:prstGeom>
          <a:noFill/>
          <a:extLst>
            <a:ext uri="{909E8E84-426E-40DD-AFC4-6F175D3DCCD1}">
              <a14:hiddenFill xmlns:a14="http://schemas.microsoft.com/office/drawing/2010/main">
                <a:solidFill>
                  <a:srgbClr val="FFFFFF"/>
                </a:solidFill>
              </a14:hiddenFill>
            </a:ext>
          </a:extLst>
        </p:spPr>
      </p:pic>
      <p:sp>
        <p:nvSpPr>
          <p:cNvPr id="2250" name="Rectangle 202"/>
          <p:cNvSpPr>
            <a:spLocks noChangeArrowheads="1"/>
          </p:cNvSpPr>
          <p:nvPr/>
        </p:nvSpPr>
        <p:spPr bwMode="auto">
          <a:xfrm>
            <a:off x="3671888" y="3052764"/>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a:solidFill>
                  <a:srgbClr val="FF0000"/>
                </a:solidFill>
                <a:effectLst>
                  <a:outerShdw blurRad="38100" dist="38100" dir="2700000" algn="tl">
                    <a:srgbClr val="FFFFFF"/>
                  </a:outerShdw>
                </a:effectLst>
                <a:latin typeface="Comic Sans MS" panose="030F0702030302020204" pitchFamily="66" charset="0"/>
              </a:rPr>
              <a:t>I</a:t>
            </a:r>
          </a:p>
        </p:txBody>
      </p:sp>
      <p:pic>
        <p:nvPicPr>
          <p:cNvPr id="2267" name="Picture 219" descr="Atp_synthase"/>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540459">
            <a:off x="6811963" y="2289175"/>
            <a:ext cx="914400" cy="1219200"/>
          </a:xfrm>
          <a:prstGeom prst="rect">
            <a:avLst/>
          </a:prstGeom>
          <a:noFill/>
          <a:extLst>
            <a:ext uri="{909E8E84-426E-40DD-AFC4-6F175D3DCCD1}">
              <a14:hiddenFill xmlns:a14="http://schemas.microsoft.com/office/drawing/2010/main">
                <a:solidFill>
                  <a:srgbClr val="FFFFFF"/>
                </a:solidFill>
              </a14:hiddenFill>
            </a:ext>
          </a:extLst>
        </p:spPr>
      </p:pic>
      <p:sp>
        <p:nvSpPr>
          <p:cNvPr id="2268" name="Freeform 220"/>
          <p:cNvSpPr>
            <a:spLocks noChangeAspect="1"/>
          </p:cNvSpPr>
          <p:nvPr/>
        </p:nvSpPr>
        <p:spPr bwMode="auto">
          <a:xfrm>
            <a:off x="7537450" y="2374900"/>
            <a:ext cx="344488" cy="793750"/>
          </a:xfrm>
          <a:custGeom>
            <a:avLst/>
            <a:gdLst>
              <a:gd name="T0" fmla="*/ 0 w 217"/>
              <a:gd name="T1" fmla="*/ 0 h 500"/>
              <a:gd name="T2" fmla="*/ 148 w 217"/>
              <a:gd name="T3" fmla="*/ 72 h 500"/>
              <a:gd name="T4" fmla="*/ 216 w 217"/>
              <a:gd name="T5" fmla="*/ 216 h 500"/>
              <a:gd name="T6" fmla="*/ 156 w 217"/>
              <a:gd name="T7" fmla="*/ 500 h 500"/>
            </a:gdLst>
            <a:ahLst/>
            <a:cxnLst>
              <a:cxn ang="0">
                <a:pos x="T0" y="T1"/>
              </a:cxn>
              <a:cxn ang="0">
                <a:pos x="T2" y="T3"/>
              </a:cxn>
              <a:cxn ang="0">
                <a:pos x="T4" y="T5"/>
              </a:cxn>
              <a:cxn ang="0">
                <a:pos x="T6" y="T7"/>
              </a:cxn>
            </a:cxnLst>
            <a:rect l="0" t="0" r="r" b="b"/>
            <a:pathLst>
              <a:path w="217" h="500">
                <a:moveTo>
                  <a:pt x="0" y="0"/>
                </a:moveTo>
                <a:cubicBezTo>
                  <a:pt x="25" y="12"/>
                  <a:pt x="112" y="36"/>
                  <a:pt x="148" y="72"/>
                </a:cubicBezTo>
                <a:cubicBezTo>
                  <a:pt x="184" y="108"/>
                  <a:pt x="215" y="145"/>
                  <a:pt x="216" y="216"/>
                </a:cubicBezTo>
                <a:cubicBezTo>
                  <a:pt x="217" y="287"/>
                  <a:pt x="168" y="441"/>
                  <a:pt x="156" y="500"/>
                </a:cubicBezTo>
              </a:path>
            </a:pathLst>
          </a:custGeom>
          <a:noFill/>
          <a:ln w="12700">
            <a:solidFill>
              <a:srgbClr val="00CCFF"/>
            </a:solidFill>
            <a:round/>
            <a:headEnd type="none" w="med" len="med"/>
            <a:tailEnd type="stealth" w="lg" len="lg"/>
          </a:ln>
          <a:effectLst/>
          <a:scene3d>
            <a:camera prst="legacyObliqueTopRight"/>
            <a:lightRig rig="legacyFlat2" dir="b"/>
          </a:scene3d>
          <a:sp3d extrusionH="87300" prstMaterial="legacyPlastic">
            <a:bevelT w="13500" h="13500" prst="angle"/>
            <a:bevelB w="13500" h="13500" prst="angle"/>
            <a:extrusionClr>
              <a:srgbClr val="00CCFF"/>
            </a:extrusionClr>
            <a:contourClr>
              <a:srgbClr val="00CCFF"/>
            </a:contourClr>
          </a:sp3d>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grpSp>
        <p:nvGrpSpPr>
          <p:cNvPr id="2276" name="Group 228"/>
          <p:cNvGrpSpPr>
            <a:grpSpLocks noChangeAspect="1"/>
          </p:cNvGrpSpPr>
          <p:nvPr/>
        </p:nvGrpSpPr>
        <p:grpSpPr bwMode="auto">
          <a:xfrm rot="305944">
            <a:off x="1055688" y="-892175"/>
            <a:ext cx="9853613" cy="1444625"/>
            <a:chOff x="-199" y="158"/>
            <a:chExt cx="7062" cy="944"/>
          </a:xfrm>
        </p:grpSpPr>
        <p:pic>
          <p:nvPicPr>
            <p:cNvPr id="2277" name="Picture 22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24" y="225"/>
              <a:ext cx="3639" cy="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78" name="Picture 230"/>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9" y="158"/>
              <a:ext cx="3639" cy="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26" name="Group 178"/>
          <p:cNvGrpSpPr>
            <a:grpSpLocks/>
          </p:cNvGrpSpPr>
          <p:nvPr/>
        </p:nvGrpSpPr>
        <p:grpSpPr bwMode="auto">
          <a:xfrm rot="7225473" flipH="1">
            <a:off x="4711700" y="4308475"/>
            <a:ext cx="641350" cy="647700"/>
            <a:chOff x="4833" y="672"/>
            <a:chExt cx="404" cy="291"/>
          </a:xfrm>
        </p:grpSpPr>
        <p:pic>
          <p:nvPicPr>
            <p:cNvPr id="2227" name="Picture 179"/>
            <p:cNvPicPr>
              <a:picLocks noChangeAspect="1" noChangeArrowheads="1"/>
            </p:cNvPicPr>
            <p:nvPr/>
          </p:nvPicPr>
          <p:blipFill>
            <a:blip r:embed="rId17" cstate="print">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l="20076" t="14998" r="29996" b="17360"/>
            <a:stretch>
              <a:fillRect/>
            </a:stretch>
          </p:blipFill>
          <p:spPr bwMode="auto">
            <a:xfrm rot="-3390406">
              <a:off x="4870" y="707"/>
              <a:ext cx="219" cy="293"/>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28" name="Picture 180"/>
            <p:cNvPicPr>
              <a:picLocks noChangeAspect="1" noChangeArrowheads="1"/>
            </p:cNvPicPr>
            <p:nvPr/>
          </p:nvPicPr>
          <p:blipFill>
            <a:blip r:embed="rId17" cstate="print">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l="20076" t="14998" r="29996" b="17360"/>
            <a:stretch>
              <a:fillRect/>
            </a:stretch>
          </p:blipFill>
          <p:spPr bwMode="auto">
            <a:xfrm rot="-5211287">
              <a:off x="4981" y="635"/>
              <a:ext cx="219" cy="293"/>
            </a:xfrm>
            <a:prstGeom prst="rect">
              <a:avLst/>
            </a:prstGeom>
            <a:noFill/>
            <a:ln>
              <a:noFill/>
            </a:ln>
            <a:effectLst>
              <a:outerShdw dist="35921" dir="2700000"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15" name="Group 267"/>
          <p:cNvGrpSpPr>
            <a:grpSpLocks/>
          </p:cNvGrpSpPr>
          <p:nvPr/>
        </p:nvGrpSpPr>
        <p:grpSpPr bwMode="auto">
          <a:xfrm>
            <a:off x="4151313" y="4868863"/>
            <a:ext cx="1295400" cy="1439862"/>
            <a:chOff x="-930" y="3067"/>
            <a:chExt cx="816" cy="907"/>
          </a:xfrm>
        </p:grpSpPr>
        <p:sp>
          <p:nvSpPr>
            <p:cNvPr id="2280" name="Oval 232"/>
            <p:cNvSpPr>
              <a:spLocks noChangeAspect="1" noChangeArrowheads="1"/>
            </p:cNvSpPr>
            <p:nvPr/>
          </p:nvSpPr>
          <p:spPr bwMode="auto">
            <a:xfrm rot="37511067">
              <a:off x="-375" y="2992"/>
              <a:ext cx="185" cy="336"/>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2289" name="Freeform 241"/>
            <p:cNvSpPr>
              <a:spLocks noChangeAspect="1"/>
            </p:cNvSpPr>
            <p:nvPr/>
          </p:nvSpPr>
          <p:spPr bwMode="auto">
            <a:xfrm>
              <a:off x="-911" y="3230"/>
              <a:ext cx="564" cy="558"/>
            </a:xfrm>
            <a:custGeom>
              <a:avLst/>
              <a:gdLst>
                <a:gd name="T0" fmla="*/ 564 w 564"/>
                <a:gd name="T1" fmla="*/ 0 h 558"/>
                <a:gd name="T2" fmla="*/ 384 w 564"/>
                <a:gd name="T3" fmla="*/ 156 h 558"/>
                <a:gd name="T4" fmla="*/ 294 w 564"/>
                <a:gd name="T5" fmla="*/ 312 h 558"/>
                <a:gd name="T6" fmla="*/ 0 w 564"/>
                <a:gd name="T7" fmla="*/ 558 h 558"/>
              </a:gdLst>
              <a:ahLst/>
              <a:cxnLst>
                <a:cxn ang="0">
                  <a:pos x="T0" y="T1"/>
                </a:cxn>
                <a:cxn ang="0">
                  <a:pos x="T2" y="T3"/>
                </a:cxn>
                <a:cxn ang="0">
                  <a:pos x="T4" y="T5"/>
                </a:cxn>
                <a:cxn ang="0">
                  <a:pos x="T6" y="T7"/>
                </a:cxn>
              </a:cxnLst>
              <a:rect l="0" t="0" r="r" b="b"/>
              <a:pathLst>
                <a:path w="564" h="558">
                  <a:moveTo>
                    <a:pt x="564" y="0"/>
                  </a:moveTo>
                  <a:cubicBezTo>
                    <a:pt x="533" y="26"/>
                    <a:pt x="429" y="104"/>
                    <a:pt x="384" y="156"/>
                  </a:cubicBezTo>
                  <a:cubicBezTo>
                    <a:pt x="339" y="208"/>
                    <a:pt x="358" y="245"/>
                    <a:pt x="294" y="312"/>
                  </a:cubicBezTo>
                  <a:cubicBezTo>
                    <a:pt x="230" y="379"/>
                    <a:pt x="61" y="507"/>
                    <a:pt x="0" y="558"/>
                  </a:cubicBezTo>
                </a:path>
              </a:pathLst>
            </a:custGeom>
            <a:noFill/>
            <a:ln w="12700">
              <a:solidFill>
                <a:srgbClr val="00CCFF"/>
              </a:solidFill>
              <a:round/>
              <a:headEnd type="none" w="lg" len="lg"/>
              <a:tailEnd type="stealth" w="lg" len="lg"/>
            </a:ln>
            <a:effectLst/>
            <a:scene3d>
              <a:camera prst="legacyObliqueTopRight"/>
              <a:lightRig rig="legacyFlat4" dir="b"/>
            </a:scene3d>
            <a:sp3d extrusionH="87300" prstMaterial="legacyPlastic">
              <a:bevelT w="13500" h="13500" prst="angle"/>
              <a:bevelB w="13500" h="13500" prst="angle"/>
              <a:extrusionClr>
                <a:srgbClr val="00CCFF"/>
              </a:extrusionClr>
              <a:contourClr>
                <a:srgbClr val="00CCFF"/>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l-GR"/>
            </a:p>
          </p:txBody>
        </p:sp>
        <p:pic>
          <p:nvPicPr>
            <p:cNvPr id="2294" name="Picture 2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40" y="3068"/>
              <a:ext cx="181"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3" name="Picture 25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5780411">
              <a:off x="-477" y="3294"/>
              <a:ext cx="181"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4" name="Picture 25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11716618">
              <a:off x="-703" y="3294"/>
              <a:ext cx="181"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5" name="Picture 25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2648860">
              <a:off x="-630" y="3522"/>
              <a:ext cx="181"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6" name="Picture 25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rot="8816372">
              <a:off x="-930" y="3430"/>
              <a:ext cx="181"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07" name="Picture 25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9" y="3793"/>
              <a:ext cx="181"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Rectangle 1"/>
          <p:cNvSpPr/>
          <p:nvPr/>
        </p:nvSpPr>
        <p:spPr>
          <a:xfrm>
            <a:off x="9363" y="4862049"/>
            <a:ext cx="2858475" cy="646331"/>
          </a:xfrm>
          <a:prstGeom prst="rect">
            <a:avLst/>
          </a:prstGeom>
        </p:spPr>
        <p:txBody>
          <a:bodyPr wrap="none">
            <a:spAutoFit/>
          </a:bodyPr>
          <a:lstStyle/>
          <a:p>
            <a:pPr algn="ctr"/>
            <a:r>
              <a:rPr lang="en-US" b="1" u="sng" dirty="0" err="1">
                <a:solidFill>
                  <a:srgbClr val="FF0000"/>
                </a:solidFill>
                <a:latin typeface="Comic Sans MS" panose="030F0702030302020204" pitchFamily="66" charset="0"/>
              </a:rPr>
              <a:t>Photochem</a:t>
            </a:r>
            <a:r>
              <a:rPr lang="en-US" b="1" u="sng" dirty="0">
                <a:solidFill>
                  <a:srgbClr val="FF0000"/>
                </a:solidFill>
                <a:latin typeface="Comic Sans MS" panose="030F0702030302020204" pitchFamily="66" charset="0"/>
              </a:rPr>
              <a:t>. </a:t>
            </a:r>
            <a:r>
              <a:rPr lang="en-US" b="1" u="sng" dirty="0" err="1">
                <a:solidFill>
                  <a:srgbClr val="FF0000"/>
                </a:solidFill>
                <a:latin typeface="Comic Sans MS" panose="030F0702030302020204" pitchFamily="66" charset="0"/>
              </a:rPr>
              <a:t>Photobiol</a:t>
            </a:r>
            <a:r>
              <a:rPr lang="en-US" b="1" u="sng" dirty="0" smtClean="0">
                <a:solidFill>
                  <a:srgbClr val="FF0000"/>
                </a:solidFill>
                <a:latin typeface="Comic Sans MS" panose="030F0702030302020204" pitchFamily="66" charset="0"/>
              </a:rPr>
              <a:t>.</a:t>
            </a:r>
          </a:p>
          <a:p>
            <a:pPr algn="ctr"/>
            <a:r>
              <a:rPr lang="en-US" b="1" u="sng" dirty="0" smtClean="0">
                <a:solidFill>
                  <a:srgbClr val="FF0000"/>
                </a:solidFill>
                <a:latin typeface="Comic Sans MS" panose="030F0702030302020204" pitchFamily="66" charset="0"/>
              </a:rPr>
              <a:t> </a:t>
            </a:r>
            <a:r>
              <a:rPr lang="el-GR" b="1" u="sng" dirty="0">
                <a:solidFill>
                  <a:srgbClr val="FF0000"/>
                </a:solidFill>
                <a:latin typeface="Comic Sans MS" panose="030F0702030302020204" pitchFamily="66" charset="0"/>
              </a:rPr>
              <a:t>2012, 88: 1016–1022</a:t>
            </a:r>
            <a:r>
              <a:rPr lang="en-US" b="1" u="sng" dirty="0">
                <a:solidFill>
                  <a:srgbClr val="FF0000"/>
                </a:solidFill>
                <a:latin typeface="Comic Sans MS" panose="030F0702030302020204" pitchFamily="66" charset="0"/>
              </a:rPr>
              <a:t> </a:t>
            </a:r>
            <a:endParaRPr lang="el-GR" b="1" dirty="0"/>
          </a:p>
        </p:txBody>
      </p:sp>
      <p:sp>
        <p:nvSpPr>
          <p:cNvPr id="40" name="Rectangle 174"/>
          <p:cNvSpPr>
            <a:spLocks noChangeAspect="1" noChangeArrowheads="1"/>
          </p:cNvSpPr>
          <p:nvPr/>
        </p:nvSpPr>
        <p:spPr bwMode="auto">
          <a:xfrm>
            <a:off x="2458234" y="2593975"/>
            <a:ext cx="1774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sz="2000" b="1" u="sng" dirty="0">
                <a:solidFill>
                  <a:srgbClr val="FF0000"/>
                </a:solidFill>
                <a:effectLst>
                  <a:outerShdw blurRad="38100" dist="38100" dir="2700000" algn="tl">
                    <a:srgbClr val="FFFFFF"/>
                  </a:outerShdw>
                </a:effectLst>
                <a:latin typeface="Comic Sans MS" panose="030F0702030302020204" pitchFamily="66" charset="0"/>
              </a:rPr>
              <a:t>Mitochondria</a:t>
            </a:r>
          </a:p>
        </p:txBody>
      </p:sp>
      <p:sp>
        <p:nvSpPr>
          <p:cNvPr id="3" name="Freeform 2"/>
          <p:cNvSpPr/>
          <p:nvPr/>
        </p:nvSpPr>
        <p:spPr>
          <a:xfrm>
            <a:off x="5241701" y="1534907"/>
            <a:ext cx="1056068" cy="899200"/>
          </a:xfrm>
          <a:custGeom>
            <a:avLst/>
            <a:gdLst>
              <a:gd name="connsiteX0" fmla="*/ 1056068 w 1056068"/>
              <a:gd name="connsiteY0" fmla="*/ 126468 h 899200"/>
              <a:gd name="connsiteX1" fmla="*/ 656823 w 1056068"/>
              <a:gd name="connsiteY1" fmla="*/ 62073 h 899200"/>
              <a:gd name="connsiteX2" fmla="*/ 0 w 1056068"/>
              <a:gd name="connsiteY2" fmla="*/ 899200 h 899200"/>
            </a:gdLst>
            <a:ahLst/>
            <a:cxnLst>
              <a:cxn ang="0">
                <a:pos x="connsiteX0" y="connsiteY0"/>
              </a:cxn>
              <a:cxn ang="0">
                <a:pos x="connsiteX1" y="connsiteY1"/>
              </a:cxn>
              <a:cxn ang="0">
                <a:pos x="connsiteX2" y="connsiteY2"/>
              </a:cxn>
            </a:cxnLst>
            <a:rect l="l" t="t" r="r" b="b"/>
            <a:pathLst>
              <a:path w="1056068" h="899200">
                <a:moveTo>
                  <a:pt x="1056068" y="126468"/>
                </a:moveTo>
                <a:cubicBezTo>
                  <a:pt x="944451" y="29876"/>
                  <a:pt x="832834" y="-66716"/>
                  <a:pt x="656823" y="62073"/>
                </a:cubicBezTo>
                <a:cubicBezTo>
                  <a:pt x="480812" y="190862"/>
                  <a:pt x="240406" y="545031"/>
                  <a:pt x="0" y="899200"/>
                </a:cubicBezTo>
              </a:path>
            </a:pathLst>
          </a:custGeom>
          <a:noFill/>
          <a:ln w="38100">
            <a:solidFill>
              <a:srgbClr val="FF0000"/>
            </a:solidFill>
            <a:prstDash val="dash"/>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5510454" y="1273297"/>
            <a:ext cx="388248" cy="523220"/>
          </a:xfrm>
          <a:prstGeom prst="rect">
            <a:avLst/>
          </a:prstGeom>
          <a:noFill/>
        </p:spPr>
        <p:txBody>
          <a:bodyPr wrap="none" rtlCol="0">
            <a:spAutoFit/>
          </a:bodyPr>
          <a:lstStyle/>
          <a:p>
            <a:r>
              <a:rPr lang="en-US" sz="2800" b="1" dirty="0" smtClean="0">
                <a:solidFill>
                  <a:srgbClr val="FF0000"/>
                </a:solidFill>
                <a:latin typeface="Comic Sans MS" panose="030F0702030302020204" pitchFamily="66" charset="0"/>
              </a:rPr>
              <a:t>?</a:t>
            </a:r>
            <a:endParaRPr lang="el-GR" sz="2800" b="1" dirty="0">
              <a:solidFill>
                <a:srgbClr val="FF0000"/>
              </a:solidFill>
              <a:latin typeface="Comic Sans MS" panose="030F0702030302020204" pitchFamily="66" charset="0"/>
            </a:endParaRPr>
          </a:p>
        </p:txBody>
      </p:sp>
      <p:sp>
        <p:nvSpPr>
          <p:cNvPr id="5" name="TextBox 4"/>
          <p:cNvSpPr txBox="1"/>
          <p:nvPr/>
        </p:nvSpPr>
        <p:spPr>
          <a:xfrm>
            <a:off x="42797" y="171869"/>
            <a:ext cx="3220753" cy="1631216"/>
          </a:xfrm>
          <a:prstGeom prst="rect">
            <a:avLst/>
          </a:prstGeom>
          <a:noFill/>
        </p:spPr>
        <p:txBody>
          <a:bodyPr wrap="none" rtlCol="0">
            <a:spAutoFit/>
          </a:bodyPr>
          <a:lstStyle/>
          <a:p>
            <a:r>
              <a:rPr lang="en-US" sz="2000" b="1" dirty="0" smtClean="0">
                <a:solidFill>
                  <a:schemeClr val="bg1"/>
                </a:solidFill>
                <a:latin typeface="Comic Sans MS" panose="030F0702030302020204" pitchFamily="66" charset="0"/>
              </a:rPr>
              <a:t>Two concepts very </a:t>
            </a:r>
          </a:p>
          <a:p>
            <a:r>
              <a:rPr lang="en-US" sz="2000" b="1" dirty="0">
                <a:solidFill>
                  <a:schemeClr val="bg1"/>
                </a:solidFill>
                <a:latin typeface="Comic Sans MS" panose="030F0702030302020204" pitchFamily="66" charset="0"/>
              </a:rPr>
              <a:t>c</a:t>
            </a:r>
            <a:r>
              <a:rPr lang="en-US" sz="2000" b="1" dirty="0" smtClean="0">
                <a:solidFill>
                  <a:schemeClr val="bg1"/>
                </a:solidFill>
                <a:latin typeface="Comic Sans MS" panose="030F0702030302020204" pitchFamily="66" charset="0"/>
              </a:rPr>
              <a:t>ompatible with my</a:t>
            </a:r>
          </a:p>
          <a:p>
            <a:r>
              <a:rPr lang="en-US" sz="2000" b="1" dirty="0" smtClean="0">
                <a:solidFill>
                  <a:schemeClr val="bg1"/>
                </a:solidFill>
                <a:latin typeface="Comic Sans MS" panose="030F0702030302020204" pitchFamily="66" charset="0"/>
              </a:rPr>
              <a:t>CV, also very novel and </a:t>
            </a:r>
          </a:p>
          <a:p>
            <a:r>
              <a:rPr lang="en-US" sz="2000" b="1" dirty="0" smtClean="0">
                <a:solidFill>
                  <a:schemeClr val="bg1"/>
                </a:solidFill>
                <a:latin typeface="Comic Sans MS" panose="030F0702030302020204" pitchFamily="66" charset="0"/>
              </a:rPr>
              <a:t>we could back them</a:t>
            </a:r>
          </a:p>
          <a:p>
            <a:r>
              <a:rPr lang="en-US" sz="2000" b="1" dirty="0">
                <a:solidFill>
                  <a:schemeClr val="bg1"/>
                </a:solidFill>
                <a:latin typeface="Comic Sans MS" panose="030F0702030302020204" pitchFamily="66" charset="0"/>
              </a:rPr>
              <a:t>u</a:t>
            </a:r>
            <a:r>
              <a:rPr lang="en-US" sz="2000" b="1" dirty="0" smtClean="0">
                <a:solidFill>
                  <a:schemeClr val="bg1"/>
                </a:solidFill>
                <a:latin typeface="Comic Sans MS" panose="030F0702030302020204" pitchFamily="66" charset="0"/>
              </a:rPr>
              <a:t>p with publications.</a:t>
            </a:r>
            <a:endParaRPr lang="el-GR" sz="2000" b="1" dirty="0">
              <a:solidFill>
                <a:schemeClr val="bg1"/>
              </a:solidFill>
              <a:latin typeface="Comic Sans MS" panose="030F0702030302020204" pitchFamily="66" charset="0"/>
            </a:endParaRPr>
          </a:p>
        </p:txBody>
      </p:sp>
      <p:pic>
        <p:nvPicPr>
          <p:cNvPr id="2093" name="Picture 45" descr="http://upload.wikimedia.org/wikipedia/en/a/a2/Photochemistry_and_Photobiology.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6073" y="5524499"/>
            <a:ext cx="904875" cy="1333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899</Words>
  <Application>Microsoft Office PowerPoint</Application>
  <PresentationFormat>Widescreen</PresentationFormat>
  <Paragraphs>134</Paragraphs>
  <Slides>12</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12</vt:i4>
      </vt:variant>
    </vt:vector>
  </HeadingPairs>
  <TitlesOfParts>
    <vt:vector size="21" baseType="lpstr">
      <vt:lpstr>Arial</vt:lpstr>
      <vt:lpstr>Calibri</vt:lpstr>
      <vt:lpstr>Calibri Light</vt:lpstr>
      <vt:lpstr>Comic Sans MS</vt:lpstr>
      <vt:lpstr>Lucida Handwriting</vt:lpstr>
      <vt:lpstr>Wingdings</vt:lpstr>
      <vt:lpstr>Office Theme</vt:lpstr>
      <vt:lpstr>Molecule</vt:lpstr>
      <vt:lpstr>Chem3D XML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Theodossis Theodossiou</dc:creator>
  <cp:lastModifiedBy>Theodossis Theodossiou</cp:lastModifiedBy>
  <cp:revision>70</cp:revision>
  <dcterms:created xsi:type="dcterms:W3CDTF">2014-03-18T16:51:37Z</dcterms:created>
  <dcterms:modified xsi:type="dcterms:W3CDTF">2014-03-24T15:09:15Z</dcterms:modified>
</cp:coreProperties>
</file>