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2" r:id="rId3"/>
    <p:sldMasterId id="2147483738" r:id="rId4"/>
    <p:sldMasterId id="2147483752" r:id="rId5"/>
    <p:sldMasterId id="2147483770" r:id="rId6"/>
    <p:sldMasterId id="2147483789" r:id="rId7"/>
    <p:sldMasterId id="2147483798" r:id="rId8"/>
    <p:sldMasterId id="2147483811" r:id="rId9"/>
    <p:sldMasterId id="2147483820" r:id="rId10"/>
  </p:sldMasterIdLst>
  <p:notesMasterIdLst>
    <p:notesMasterId r:id="rId43"/>
  </p:notesMasterIdLst>
  <p:handoutMasterIdLst>
    <p:handoutMasterId r:id="rId44"/>
  </p:handoutMasterIdLst>
  <p:sldIdLst>
    <p:sldId id="308" r:id="rId11"/>
    <p:sldId id="332" r:id="rId12"/>
    <p:sldId id="309" r:id="rId13"/>
    <p:sldId id="353" r:id="rId14"/>
    <p:sldId id="277" r:id="rId15"/>
    <p:sldId id="289" r:id="rId16"/>
    <p:sldId id="291" r:id="rId17"/>
    <p:sldId id="357" r:id="rId18"/>
    <p:sldId id="358" r:id="rId19"/>
    <p:sldId id="383" r:id="rId20"/>
    <p:sldId id="389" r:id="rId21"/>
    <p:sldId id="390" r:id="rId22"/>
    <p:sldId id="385" r:id="rId23"/>
    <p:sldId id="384" r:id="rId24"/>
    <p:sldId id="386" r:id="rId25"/>
    <p:sldId id="387" r:id="rId26"/>
    <p:sldId id="388" r:id="rId27"/>
    <p:sldId id="315" r:id="rId28"/>
    <p:sldId id="316" r:id="rId29"/>
    <p:sldId id="340" r:id="rId30"/>
    <p:sldId id="366" r:id="rId31"/>
    <p:sldId id="327" r:id="rId32"/>
    <p:sldId id="329" r:id="rId33"/>
    <p:sldId id="341" r:id="rId34"/>
    <p:sldId id="354" r:id="rId35"/>
    <p:sldId id="407" r:id="rId36"/>
    <p:sldId id="392" r:id="rId37"/>
    <p:sldId id="393" r:id="rId38"/>
    <p:sldId id="394" r:id="rId39"/>
    <p:sldId id="398" r:id="rId40"/>
    <p:sldId id="401" r:id="rId41"/>
    <p:sldId id="406" r:id="rId4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stil 1 - aks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9290" autoAdjust="0"/>
  </p:normalViewPr>
  <p:slideViewPr>
    <p:cSldViewPr showGuides="1">
      <p:cViewPr>
        <p:scale>
          <a:sx n="80" d="100"/>
          <a:sy n="80" d="100"/>
        </p:scale>
        <p:origin x="-2514" y="-1230"/>
      </p:cViewPr>
      <p:guideLst>
        <p:guide orient="horz" pos="2160"/>
        <p:guide pos="55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6174"/>
    </p:cViewPr>
  </p:sorterViewPr>
  <p:notesViewPr>
    <p:cSldViewPr showGuides="1">
      <p:cViewPr varScale="1">
        <p:scale>
          <a:sx n="79" d="100"/>
          <a:sy n="79" d="100"/>
        </p:scale>
        <p:origin x="-31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\homes\044\bennidy\REA\P1%20posr%20eval%20IEF%202013\NCP%20Success%20rat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Success Rates</a:t>
            </a:r>
            <a:r>
              <a:rPr lang="en-US" baseline="0"/>
              <a:t> </a:t>
            </a:r>
            <a:r>
              <a:rPr lang="en-US"/>
              <a:t>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Sheet1!$A$3:$A$8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30</c:v>
                </c:pt>
                <c:pt idx="1">
                  <c:v>25</c:v>
                </c:pt>
                <c:pt idx="2">
                  <c:v>26</c:v>
                </c:pt>
                <c:pt idx="3">
                  <c:v>16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13344"/>
        <c:axId val="191514880"/>
      </c:barChart>
      <c:catAx>
        <c:axId val="1915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514880"/>
        <c:crosses val="autoZero"/>
        <c:auto val="1"/>
        <c:lblAlgn val="ctr"/>
        <c:lblOffset val="100"/>
        <c:noMultiLvlLbl val="0"/>
      </c:catAx>
      <c:valAx>
        <c:axId val="1915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51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06CFB-45A3-40AC-8BA4-DD6960340C5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F9BFD92A-E271-417E-9507-9E1BA19FCBB5}">
      <dgm:prSet phldrT="[Tekst]" custT="1"/>
      <dgm:spPr>
        <a:solidFill>
          <a:srgbClr val="F6851F">
            <a:alpha val="61961"/>
          </a:srgbClr>
        </a:solidFill>
      </dgm:spPr>
      <dgm:t>
        <a:bodyPr/>
        <a:lstStyle/>
        <a:p>
          <a:r>
            <a:rPr lang="nb-NO" sz="2000" dirty="0" smtClean="0"/>
            <a:t> </a:t>
          </a:r>
          <a:endParaRPr lang="nb-NO" sz="2000" dirty="0"/>
        </a:p>
      </dgm:t>
    </dgm:pt>
    <dgm:pt modelId="{77DEF4F6-78C7-4AAD-BA05-AA9FA7652119}" type="parTrans" cxnId="{3D9CFA4E-EF43-4A94-A3AE-A18A1A01DD5A}">
      <dgm:prSet/>
      <dgm:spPr/>
      <dgm:t>
        <a:bodyPr/>
        <a:lstStyle/>
        <a:p>
          <a:endParaRPr lang="nb-NO"/>
        </a:p>
      </dgm:t>
    </dgm:pt>
    <dgm:pt modelId="{BA576AF5-F506-412A-9410-340E035188D5}" type="sibTrans" cxnId="{3D9CFA4E-EF43-4A94-A3AE-A18A1A01DD5A}">
      <dgm:prSet/>
      <dgm:spPr/>
      <dgm:t>
        <a:bodyPr/>
        <a:lstStyle/>
        <a:p>
          <a:endParaRPr lang="nb-NO"/>
        </a:p>
      </dgm:t>
    </dgm:pt>
    <dgm:pt modelId="{EA827368-82B1-4E69-B241-DB0FB3B5A13E}">
      <dgm:prSet phldrT="[Tekst]" custT="1"/>
      <dgm:spPr>
        <a:solidFill>
          <a:srgbClr val="2A8EA6">
            <a:alpha val="27059"/>
          </a:srgbClr>
        </a:solidFill>
      </dgm:spPr>
      <dgm:t>
        <a:bodyPr/>
        <a:lstStyle/>
        <a:p>
          <a:endParaRPr lang="nb-NO" sz="2000" dirty="0"/>
        </a:p>
      </dgm:t>
    </dgm:pt>
    <dgm:pt modelId="{97D1A459-548C-46CC-A08F-20D7D2B91865}" type="parTrans" cxnId="{9610B3CA-6740-4938-8E46-C5150D315C78}">
      <dgm:prSet/>
      <dgm:spPr/>
      <dgm:t>
        <a:bodyPr/>
        <a:lstStyle/>
        <a:p>
          <a:endParaRPr lang="nb-NO"/>
        </a:p>
      </dgm:t>
    </dgm:pt>
    <dgm:pt modelId="{45937999-0A3F-478D-AB0C-4E3046A615D9}" type="sibTrans" cxnId="{9610B3CA-6740-4938-8E46-C5150D315C78}">
      <dgm:prSet/>
      <dgm:spPr/>
      <dgm:t>
        <a:bodyPr/>
        <a:lstStyle/>
        <a:p>
          <a:endParaRPr lang="nb-NO"/>
        </a:p>
      </dgm:t>
    </dgm:pt>
    <dgm:pt modelId="{E5B6EDAD-D269-4972-A19F-FBF4C16E55FF}">
      <dgm:prSet phldrT="[Tekst]" custT="1"/>
      <dgm:spPr>
        <a:solidFill>
          <a:srgbClr val="E9F999">
            <a:alpha val="54118"/>
          </a:srgb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nb-NO" sz="2000" dirty="0"/>
        </a:p>
      </dgm:t>
    </dgm:pt>
    <dgm:pt modelId="{AF3F60B7-BFDB-44AB-9052-2F99240F9144}" type="parTrans" cxnId="{F51AC2A4-224F-4D99-8359-84017A88D210}">
      <dgm:prSet/>
      <dgm:spPr/>
      <dgm:t>
        <a:bodyPr/>
        <a:lstStyle/>
        <a:p>
          <a:endParaRPr lang="nb-NO"/>
        </a:p>
      </dgm:t>
    </dgm:pt>
    <dgm:pt modelId="{A24B4BB2-6745-4388-8632-B6AB76492283}" type="sibTrans" cxnId="{F51AC2A4-224F-4D99-8359-84017A88D210}">
      <dgm:prSet/>
      <dgm:spPr/>
      <dgm:t>
        <a:bodyPr/>
        <a:lstStyle/>
        <a:p>
          <a:endParaRPr lang="nb-NO"/>
        </a:p>
      </dgm:t>
    </dgm:pt>
    <dgm:pt modelId="{EFB71F13-8B58-4E1A-A035-EAB27EEF5DB6}" type="pres">
      <dgm:prSet presAssocID="{17806CFB-45A3-40AC-8BA4-DD6960340C58}" presName="Name0" presStyleCnt="0">
        <dgm:presLayoutVars>
          <dgm:chMax val="7"/>
          <dgm:dir/>
          <dgm:resizeHandles val="exact"/>
        </dgm:presLayoutVars>
      </dgm:prSet>
      <dgm:spPr/>
    </dgm:pt>
    <dgm:pt modelId="{88728EAE-FC2A-4031-BE8F-1FC6ECEABA83}" type="pres">
      <dgm:prSet presAssocID="{17806CFB-45A3-40AC-8BA4-DD6960340C58}" presName="ellipse1" presStyleLbl="vennNode1" presStyleIdx="0" presStyleCnt="3" custScaleX="123597" custScaleY="111446" custLinFactNeighborX="95812" custLinFactNeighborY="4758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E33003-9F92-4804-B5FD-936F7945DEBD}" type="pres">
      <dgm:prSet presAssocID="{17806CFB-45A3-40AC-8BA4-DD6960340C58}" presName="ellipse2" presStyleLbl="vennNode1" presStyleIdx="1" presStyleCnt="3" custScaleX="128314" custScaleY="111188" custLinFactNeighborX="-6543" custLinFactNeighborY="-6398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89D211-CAA2-44F9-9577-1A677BB65F85}" type="pres">
      <dgm:prSet presAssocID="{17806CFB-45A3-40AC-8BA4-DD6960340C58}" presName="ellipse3" presStyleLbl="vennNode1" presStyleIdx="2" presStyleCnt="3" custScaleX="122657" custScaleY="112006" custLinFactX="-15347" custLinFactNeighborX="-100000" custLinFactNeighborY="4772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610B3CA-6740-4938-8E46-C5150D315C78}" srcId="{17806CFB-45A3-40AC-8BA4-DD6960340C58}" destId="{EA827368-82B1-4E69-B241-DB0FB3B5A13E}" srcOrd="1" destOrd="0" parTransId="{97D1A459-548C-46CC-A08F-20D7D2B91865}" sibTransId="{45937999-0A3F-478D-AB0C-4E3046A615D9}"/>
    <dgm:cxn modelId="{9FF1EFE7-8DC3-4626-BCA2-41A9687A7BD8}" type="presOf" srcId="{EA827368-82B1-4E69-B241-DB0FB3B5A13E}" destId="{29E33003-9F92-4804-B5FD-936F7945DEBD}" srcOrd="0" destOrd="0" presId="urn:microsoft.com/office/officeart/2005/8/layout/rings+Icon"/>
    <dgm:cxn modelId="{3D9CFA4E-EF43-4A94-A3AE-A18A1A01DD5A}" srcId="{17806CFB-45A3-40AC-8BA4-DD6960340C58}" destId="{F9BFD92A-E271-417E-9507-9E1BA19FCBB5}" srcOrd="0" destOrd="0" parTransId="{77DEF4F6-78C7-4AAD-BA05-AA9FA7652119}" sibTransId="{BA576AF5-F506-412A-9410-340E035188D5}"/>
    <dgm:cxn modelId="{CCBBB0EF-7F5D-4FFD-A521-3BB12171FE66}" type="presOf" srcId="{E5B6EDAD-D269-4972-A19F-FBF4C16E55FF}" destId="{B289D211-CAA2-44F9-9577-1A677BB65F85}" srcOrd="0" destOrd="0" presId="urn:microsoft.com/office/officeart/2005/8/layout/rings+Icon"/>
    <dgm:cxn modelId="{B8F1EBAF-F609-410C-85B4-19D1A2241945}" type="presOf" srcId="{17806CFB-45A3-40AC-8BA4-DD6960340C58}" destId="{EFB71F13-8B58-4E1A-A035-EAB27EEF5DB6}" srcOrd="0" destOrd="0" presId="urn:microsoft.com/office/officeart/2005/8/layout/rings+Icon"/>
    <dgm:cxn modelId="{F51AC2A4-224F-4D99-8359-84017A88D210}" srcId="{17806CFB-45A3-40AC-8BA4-DD6960340C58}" destId="{E5B6EDAD-D269-4972-A19F-FBF4C16E55FF}" srcOrd="2" destOrd="0" parTransId="{AF3F60B7-BFDB-44AB-9052-2F99240F9144}" sibTransId="{A24B4BB2-6745-4388-8632-B6AB76492283}"/>
    <dgm:cxn modelId="{F5EF9E78-7822-4C55-A3C6-E1ECF6E2DE3A}" type="presOf" srcId="{F9BFD92A-E271-417E-9507-9E1BA19FCBB5}" destId="{88728EAE-FC2A-4031-BE8F-1FC6ECEABA83}" srcOrd="0" destOrd="0" presId="urn:microsoft.com/office/officeart/2005/8/layout/rings+Icon"/>
    <dgm:cxn modelId="{1758B087-07A3-42AD-8BB0-A7AB907679CF}" type="presParOf" srcId="{EFB71F13-8B58-4E1A-A035-EAB27EEF5DB6}" destId="{88728EAE-FC2A-4031-BE8F-1FC6ECEABA83}" srcOrd="0" destOrd="0" presId="urn:microsoft.com/office/officeart/2005/8/layout/rings+Icon"/>
    <dgm:cxn modelId="{8BA9FE45-9693-4243-BDC5-18B695F05AFE}" type="presParOf" srcId="{EFB71F13-8B58-4E1A-A035-EAB27EEF5DB6}" destId="{29E33003-9F92-4804-B5FD-936F7945DEBD}" srcOrd="1" destOrd="0" presId="urn:microsoft.com/office/officeart/2005/8/layout/rings+Icon"/>
    <dgm:cxn modelId="{56FA08E9-7D96-4AF2-9E64-F2F0DDAAAD02}" type="presParOf" srcId="{EFB71F13-8B58-4E1A-A035-EAB27EEF5DB6}" destId="{B289D211-CAA2-44F9-9577-1A677BB65F8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8EAE-FC2A-4031-BE8F-1FC6ECEABA83}">
      <dsp:nvSpPr>
        <dsp:cNvPr id="0" name=""/>
        <dsp:cNvSpPr/>
      </dsp:nvSpPr>
      <dsp:spPr>
        <a:xfrm>
          <a:off x="3772180" y="1352184"/>
          <a:ext cx="3973050" cy="3582402"/>
        </a:xfrm>
        <a:prstGeom prst="ellipse">
          <a:avLst/>
        </a:prstGeom>
        <a:solidFill>
          <a:srgbClr val="F6851F">
            <a:alpha val="61961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 </a:t>
          </a:r>
          <a:endParaRPr lang="nb-NO" sz="2000" kern="1200" dirty="0"/>
        </a:p>
      </dsp:txBody>
      <dsp:txXfrm>
        <a:off x="4354020" y="1876815"/>
        <a:ext cx="2809370" cy="2533140"/>
      </dsp:txXfrm>
    </dsp:sp>
    <dsp:sp modelId="{29E33003-9F92-4804-B5FD-936F7945DEBD}">
      <dsp:nvSpPr>
        <dsp:cNvPr id="0" name=""/>
        <dsp:cNvSpPr/>
      </dsp:nvSpPr>
      <dsp:spPr>
        <a:xfrm>
          <a:off x="2060685" y="0"/>
          <a:ext cx="4124679" cy="3574109"/>
        </a:xfrm>
        <a:prstGeom prst="ellipse">
          <a:avLst/>
        </a:prstGeom>
        <a:solidFill>
          <a:srgbClr val="2A8EA6">
            <a:alpha val="27059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2664730" y="523416"/>
        <a:ext cx="2916589" cy="2527277"/>
      </dsp:txXfrm>
    </dsp:sp>
    <dsp:sp modelId="{B289D211-CAA2-44F9-9577-1A677BB65F85}">
      <dsp:nvSpPr>
        <dsp:cNvPr id="0" name=""/>
        <dsp:cNvSpPr/>
      </dsp:nvSpPr>
      <dsp:spPr>
        <a:xfrm>
          <a:off x="306667" y="1347684"/>
          <a:ext cx="3942834" cy="3600403"/>
        </a:xfrm>
        <a:prstGeom prst="ellipse">
          <a:avLst/>
        </a:prstGeom>
        <a:solidFill>
          <a:srgbClr val="E9F999">
            <a:alpha val="54118"/>
          </a:srgb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000" kern="1200" dirty="0"/>
        </a:p>
      </dsp:txBody>
      <dsp:txXfrm>
        <a:off x="884082" y="1874951"/>
        <a:ext cx="2788004" cy="254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Sammenkoblede ringer"/>
  <dgm:desc val="Brukes til å vise overlappende eller sammenkoblede ideer eller konsepter. De sju første linjene med tekst på nivå 1 tilsvarer en sirkel. Tekst som ikke brukes, vises ikke, men er fortsatt tilgjengelig hvis du bytter oppset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26.03.2014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703263"/>
            <a:ext cx="4027488" cy="3019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3855" y="3947094"/>
            <a:ext cx="5517105" cy="523504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16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8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41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893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9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41580-E752-4030-905F-244058D564AF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4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33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984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74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25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Jeg også bare minner om at det jeg skal snakke om hører inn under Pilaren «</a:t>
            </a:r>
            <a:r>
              <a:rPr lang="nb-NO" dirty="0" err="1" smtClean="0"/>
              <a:t>Excellent</a:t>
            </a:r>
            <a:r>
              <a:rPr lang="nb-NO" dirty="0" smtClean="0"/>
              <a:t> Science» 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94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26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5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09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Gender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recieved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attention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. All MSCA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measures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facilitate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mobility</a:t>
            </a:r>
            <a:r>
              <a:rPr lang="nb-NO" baseline="0" dirty="0" smtClean="0"/>
              <a:t> and to </a:t>
            </a:r>
            <a:r>
              <a:rPr lang="nb-NO" baseline="0" dirty="0" err="1" smtClean="0"/>
              <a:t>conteract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gender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related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barriers</a:t>
            </a:r>
            <a:r>
              <a:rPr lang="nb-NO" baseline="0" dirty="0" smtClean="0"/>
              <a:t> to it. This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heard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attention</a:t>
            </a:r>
            <a:r>
              <a:rPr lang="nb-NO" baseline="0" dirty="0" smtClean="0"/>
              <a:t> is not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recruitment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MSCA </a:t>
            </a:r>
            <a:r>
              <a:rPr lang="nb-NO" baseline="0" dirty="0" err="1" smtClean="0"/>
              <a:t>fellows</a:t>
            </a:r>
            <a:r>
              <a:rPr lang="nb-NO" baseline="0" dirty="0" smtClean="0"/>
              <a:t>, it is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decisionmaking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consortia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delivery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supervision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Citation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programme:</a:t>
            </a:r>
          </a:p>
          <a:p>
            <a:r>
              <a:rPr lang="nb-NO" baseline="0" dirty="0" smtClean="0"/>
              <a:t>In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activities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human </a:t>
            </a:r>
            <a:r>
              <a:rPr lang="nb-NO" baseline="0" dirty="0" err="1" smtClean="0"/>
              <a:t>beings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involved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subjects</a:t>
            </a:r>
            <a:r>
              <a:rPr lang="nb-NO" baseline="0" dirty="0" smtClean="0"/>
              <a:t> or as end </a:t>
            </a:r>
            <a:r>
              <a:rPr lang="nb-NO" baseline="0" dirty="0" err="1" smtClean="0"/>
              <a:t>users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gender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differences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exist</a:t>
            </a:r>
            <a:r>
              <a:rPr lang="nb-NO" baseline="0" dirty="0" smtClean="0"/>
              <a:t>. – In </a:t>
            </a:r>
            <a:r>
              <a:rPr lang="nb-NO" baseline="0" dirty="0" err="1" smtClean="0"/>
              <a:t>these</a:t>
            </a:r>
            <a:r>
              <a:rPr lang="nb-NO" baseline="0" dirty="0" smtClean="0"/>
              <a:t> cases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gender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dimension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content</a:t>
            </a:r>
            <a:r>
              <a:rPr lang="nb-NO" baseline="0" dirty="0" smtClean="0"/>
              <a:t> has to be </a:t>
            </a:r>
            <a:r>
              <a:rPr lang="nb-NO" baseline="0" dirty="0" err="1" smtClean="0"/>
              <a:t>adressed</a:t>
            </a:r>
            <a:r>
              <a:rPr lang="nb-NO" baseline="0" dirty="0" smtClean="0"/>
              <a:t> as an integral part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proposal</a:t>
            </a:r>
            <a:r>
              <a:rPr lang="nb-NO" baseline="0" dirty="0" smtClean="0"/>
              <a:t> </a:t>
            </a:r>
            <a:r>
              <a:rPr lang="nb-NO" i="1" baseline="0" dirty="0" smtClean="0"/>
              <a:t>to </a:t>
            </a:r>
            <a:r>
              <a:rPr lang="nb-NO" i="1" baseline="0" dirty="0" err="1" smtClean="0"/>
              <a:t>ensure</a:t>
            </a:r>
            <a:r>
              <a:rPr lang="nb-NO" i="1" baseline="0" dirty="0" smtClean="0"/>
              <a:t> </a:t>
            </a:r>
            <a:r>
              <a:rPr lang="nb-NO" i="1" baseline="0" dirty="0" err="1" smtClean="0"/>
              <a:t>the</a:t>
            </a:r>
            <a:r>
              <a:rPr lang="nb-NO" i="1" baseline="0" dirty="0" smtClean="0"/>
              <a:t> </a:t>
            </a:r>
            <a:r>
              <a:rPr lang="nb-NO" i="1" baseline="0" dirty="0" err="1" smtClean="0"/>
              <a:t>highest</a:t>
            </a:r>
            <a:r>
              <a:rPr lang="nb-NO" i="1" baseline="0" dirty="0" smtClean="0"/>
              <a:t> </a:t>
            </a:r>
            <a:r>
              <a:rPr lang="nb-NO" i="1" baseline="0" dirty="0" err="1" smtClean="0"/>
              <a:t>level</a:t>
            </a:r>
            <a:r>
              <a:rPr lang="nb-NO" i="1" baseline="0" dirty="0" smtClean="0"/>
              <a:t> og </a:t>
            </a:r>
            <a:r>
              <a:rPr lang="nb-NO" i="1" baseline="0" dirty="0" err="1" smtClean="0"/>
              <a:t>scientific</a:t>
            </a:r>
            <a:r>
              <a:rPr lang="nb-NO" i="1" baseline="0" dirty="0" smtClean="0"/>
              <a:t> </a:t>
            </a:r>
            <a:r>
              <a:rPr lang="nb-NO" i="1" baseline="0" dirty="0" err="1" smtClean="0"/>
              <a:t>quality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96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44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8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6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Alternativ tittel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 descr="I:\ADMDIR\Internasjonal stab\H2020 - prosjekt\Bilder\Utplukk\Profil_shutterstock_8553434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91440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0" dirty="0" smtClean="0">
                <a:solidFill>
                  <a:schemeClr val="bg1">
                    <a:lumMod val="95000"/>
                  </a:schemeClr>
                </a:solidFill>
              </a:rPr>
              <a:t>Horisont 2020</a:t>
            </a:r>
            <a:endParaRPr lang="nb-NO" sz="24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9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H2020 - Konkurransedyktighet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0713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A5367-2834-4193-9C28-DB673F7D72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7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DB06-D80B-4530-B6E1-7AF18243AD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6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DEE2-D62D-49DC-A15A-0AFE3A8DE8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30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1D39-C7ED-4C37-B903-A58795A59A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07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B3EB-7A98-4047-AC7B-82F226EA7F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8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1CF0-D943-4488-A9A1-0D6B785B3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720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448D-A8C1-4272-8376-D64EB11BA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78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A139-0038-44F2-BD4E-7395769D20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92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1339850"/>
            <a:ext cx="21066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170612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8738-2FCC-489C-AA63-52975DC263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0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42962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92375"/>
            <a:ext cx="413385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9368C-9361-4401-AB5C-E3CF05977F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6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7035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9014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66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58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334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9175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70676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70144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Alternativ tittel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 descr="I:\ADMDIR\Internasjonal stab\H2020 - prosjekt\Bilder\Utplukk\Profil_shutterstock_8553434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91440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3" y="4684714"/>
            <a:ext cx="9164633" cy="21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Horisont 2020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-10317" y="4677356"/>
            <a:ext cx="9144000" cy="2173287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47197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3772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Samfunnsutfordringer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330701"/>
            <a:ext cx="9152821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5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Samfunnsutfordringer</a:t>
            </a:r>
            <a:endParaRPr lang="nb-NO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58153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144000" cy="25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9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-8822" y="5517232"/>
            <a:ext cx="9152822" cy="1268759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107504" y="613626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5749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365104"/>
            <a:ext cx="9148763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33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5174432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7504" y="62390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sz="1600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4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4021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15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H2020 - Konkurransedyktighet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40546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29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2415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5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3403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99121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1477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702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6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767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06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15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3" y="4684714"/>
            <a:ext cx="9164633" cy="21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Horisont 2020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-10317" y="4677356"/>
            <a:ext cx="9144000" cy="2173287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0" dirty="0" smtClean="0">
                <a:solidFill>
                  <a:schemeClr val="bg1">
                    <a:lumMod val="95000"/>
                  </a:schemeClr>
                </a:solidFill>
              </a:rPr>
              <a:t>Horisont 2020</a:t>
            </a:r>
            <a:endParaRPr lang="nb-NO" sz="24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47197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94205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8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26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07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54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64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73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39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225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418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_logo_Eng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984250"/>
            <a:ext cx="17557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2210334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Samfunnsutfordringer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330701"/>
            <a:ext cx="9152821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Samfunnsutfordringer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388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2476-FBB7-44C7-9394-828C34E5ECF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0968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1165B-7600-42B5-A4BE-62A15AF94F7A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94616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73C83-D373-4D9E-8DCD-BDECBDB754D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9383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FDB0E-0D17-4331-8A17-FE981490257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9387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C185-4418-4E17-8ACE-F2FF54513680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60242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DAB8-E04A-4415-93D9-E6EA7E10747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9570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7D89-7044-43DF-992E-C1C4F0799F8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02249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613B-6A7D-49AB-BF26-5849C1DC6F80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3525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A1F2-5FD5-42E1-9AF5-F893BA8ABC6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95885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B7A4-E3AA-4B00-9CC5-5D230B0101D1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659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Samfunnsutfordringer</a:t>
            </a:r>
            <a:endParaRPr lang="nb-NO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Samfunnsutfordringer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6065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E7BD8FF8-733C-475B-BF51-BC3706E6E15C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4140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37100" y="1865313"/>
            <a:ext cx="4083050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737100" y="4295775"/>
            <a:ext cx="4083050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436A519F-3FE9-4F30-B61F-AD91D4BC3638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20368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DAE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_logo_Eng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984250"/>
            <a:ext cx="17557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 i malen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53669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2476-FBB7-44C7-9394-828C34E5ECF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7309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1165B-7600-42B5-A4BE-62A15AF94F7A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53356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73C83-D373-4D9E-8DCD-BDECBDB754D9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06008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FDB0E-0D17-4331-8A17-FE981490257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8045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C185-4418-4E17-8ACE-F2FF54513680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2745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DAB8-E04A-4415-93D9-E6EA7E107473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30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7D89-7044-43DF-992E-C1C4F0799F85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0634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144000" cy="25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Konkurransedyktig næringsliv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389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613B-6A7D-49AB-BF26-5849C1DC6F80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41137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A1F2-5FD5-42E1-9AF5-F893BA8ABC66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98306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B7A4-E3AA-4B00-9CC5-5D230B0101D1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7457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E7BD8FF8-733C-475B-BF51-BC3706E6E15C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3637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3"/>
            <a:ext cx="8351837" cy="1079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37100" y="1865313"/>
            <a:ext cx="4083050" cy="22780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737100" y="4295775"/>
            <a:ext cx="4083050" cy="2278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0"/>
          </p:nvPr>
        </p:nvSpPr>
        <p:spPr>
          <a:xfrm>
            <a:off x="0" y="6632575"/>
            <a:ext cx="28956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D92A7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1"/>
          </p:nvPr>
        </p:nvSpPr>
        <p:spPr>
          <a:xfrm>
            <a:off x="6732588" y="6632575"/>
            <a:ext cx="1628775" cy="225425"/>
          </a:xfrm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srgbClr val="6D92A7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8388350" y="6632575"/>
            <a:ext cx="755650" cy="225425"/>
          </a:xfrm>
        </p:spPr>
        <p:txBody>
          <a:bodyPr/>
          <a:lstStyle>
            <a:lvl1pPr>
              <a:defRPr/>
            </a:lvl1pPr>
          </a:lstStyle>
          <a:p>
            <a:fld id="{436A519F-3FE9-4F30-B61F-AD91D4BC3638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3949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Alternativ tittel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 descr="I:\ADMDIR\Internasjonal stab\H2020 - prosjekt\Bilder\Utplukk\Profil_shutterstock_85534342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91440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25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3" y="4684714"/>
            <a:ext cx="9164633" cy="21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Horisont 2020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-10317" y="4677356"/>
            <a:ext cx="9144000" cy="2173287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47197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35723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Samfunnsutfordringer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330701"/>
            <a:ext cx="9152821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15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Samfunnsutfordringer</a:t>
            </a:r>
            <a:endParaRPr lang="nb-NO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44481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144000" cy="25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519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Samfunnsutfordringer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-8822" y="5517232"/>
            <a:ext cx="9152822" cy="1268759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107504" y="613626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Konkurransedyktig næringsliv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79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-8822" y="5517232"/>
            <a:ext cx="9152822" cy="1268759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107504" y="613626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9852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365104"/>
            <a:ext cx="9148763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5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5174432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7504" y="62390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sz="1600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4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4733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8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H2020 - Konkurransedyktighet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44981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35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62437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5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7664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51002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80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365104"/>
            <a:ext cx="9148763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800" b="1" i="0" baseline="0" dirty="0" smtClean="0">
                <a:solidFill>
                  <a:schemeClr val="bg1">
                    <a:lumMod val="95000"/>
                  </a:schemeClr>
                </a:solidFill>
              </a:rPr>
              <a:t>Fremragende forskning</a:t>
            </a:r>
            <a:endParaRPr lang="nb-NO" sz="18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13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6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35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Alternativ tittel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 descr="I:\ADMDIR\Internasjonal stab\H2020 - prosjekt\Bilder\Utplukk\Profil_shutterstock_8553434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91440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12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3" y="4684714"/>
            <a:ext cx="9164633" cy="21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7D41-8A1A-461D-B3C3-11E4CFDE5B5F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Horisont 2020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-10317" y="4677356"/>
            <a:ext cx="9144000" cy="2173287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279703"/>
            <a:ext cx="267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  <a:endParaRPr lang="nb-NO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47197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7019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Samfunnsutfordringer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330701"/>
            <a:ext cx="9152821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Sylinder 16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2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Samfunnsutfordringer</a:t>
            </a:r>
            <a:endParaRPr lang="nb-NO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C844F899-80FA-4D48-BF2E-088A6BC17333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9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086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3"/>
            <a:ext cx="9144000" cy="25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63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Konkurransedyktig næringsliv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ED46EF45-1775-4FD9-B3B5-8BD0DB815A92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107504" y="6239053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Samfunnsutfordringer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>
          <a:xfrm>
            <a:off x="-8822" y="5517232"/>
            <a:ext cx="9152822" cy="1268759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107504" y="6136268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Konkurransedyktig næringsliv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7195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365104"/>
            <a:ext cx="9148763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Sylinder 17"/>
          <p:cNvSpPr txBox="1"/>
          <p:nvPr userDrawn="1"/>
        </p:nvSpPr>
        <p:spPr>
          <a:xfrm>
            <a:off x="107504" y="6165304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77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E52-0579-4A88-A670-CB1C8F451037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5174432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7504" y="62390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prstClr val="white">
                    <a:lumMod val="95000"/>
                  </a:prstClr>
                </a:solidFill>
              </a:rPr>
              <a:t>Horisont 2020</a:t>
            </a:r>
          </a:p>
          <a:p>
            <a:r>
              <a:rPr lang="nb-NO" sz="1600" b="1" dirty="0" smtClean="0">
                <a:solidFill>
                  <a:prstClr val="white">
                    <a:lumMod val="95000"/>
                  </a:prstClr>
                </a:solidFill>
              </a:rPr>
              <a:t>Fremragende forskning</a:t>
            </a:r>
            <a:endParaRPr lang="nb-NO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4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30235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728662"/>
            <a:ext cx="8351838" cy="1079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Tema: Fremragende forskning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5174432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07504" y="62390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0" dirty="0" smtClean="0">
                <a:solidFill>
                  <a:schemeClr val="bg1">
                    <a:lumMod val="95000"/>
                  </a:schemeClr>
                </a:solidFill>
              </a:rPr>
              <a:t>Horisont</a:t>
            </a:r>
            <a:r>
              <a:rPr lang="nb-NO" sz="2000" b="1" i="0" baseline="0" dirty="0" smtClean="0">
                <a:solidFill>
                  <a:schemeClr val="bg1">
                    <a:lumMod val="95000"/>
                  </a:schemeClr>
                </a:solidFill>
              </a:rPr>
              <a:t> 2020</a:t>
            </a:r>
          </a:p>
          <a:p>
            <a:r>
              <a:rPr lang="nb-NO" sz="1600" b="1" i="0" baseline="0" dirty="0" smtClean="0">
                <a:solidFill>
                  <a:schemeClr val="bg1">
                    <a:lumMod val="95000"/>
                  </a:schemeClr>
                </a:solidFill>
              </a:rPr>
              <a:t>Fremragende forskning</a:t>
            </a:r>
            <a:endParaRPr lang="nb-NO" sz="1600" b="1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2554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585219DB-90F1-45D0-A0A4-0219587B5CF0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24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Tema: H2020 - Konkurransedyktighet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55513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899-1287-4A2B-BF92-23F29BBBE0BA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0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662F-8FE5-4B96-B62E-93D9974B5313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5658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CB682D8F-8DEE-47A8-94F5-76976503B84D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5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97324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FA44-BEEE-46C4-B020-86E5B39B6BCB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4224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3378-5F46-4A69-B40E-B42B3DFE494F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dato 3"/>
          <p:cNvSpPr txBox="1">
            <a:spLocks/>
          </p:cNvSpPr>
          <p:nvPr userDrawn="1"/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b-NO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2264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E5DA2363-E5F5-488F-830E-B70238024458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7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72" y="275012"/>
            <a:ext cx="8229057" cy="5851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7B3A2C4C-68E9-43CF-97AE-0B471C71ECCD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6" name="Picture 6" descr="http://2.bp.blogspot.com/-RsH7JRqIyCM/T8h2UXI3iOI/AAAAAAAAAPQ/_mulvF078P4/s1600/horizon_2020_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3824"/>
            <a:ext cx="9144000" cy="1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0" y="5273824"/>
            <a:ext cx="9144000" cy="1683568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57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ea typeface="ＭＳ Ｐゴシック" pitchFamily="-109" charset="-128"/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5631-90F1-468C-AB3A-276B08A20D7D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26.03.2014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1" y="4941167"/>
            <a:ext cx="9152821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0212" y="6675710"/>
            <a:ext cx="1305508" cy="182290"/>
          </a:xfrm>
        </p:spPr>
        <p:txBody>
          <a:bodyPr/>
          <a:lstStyle/>
          <a:p>
            <a:fld id="{BA716E1B-53AA-4414-ACB0-2A5DFFF9993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68312" y="6669360"/>
            <a:ext cx="5903887" cy="18229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86700" y="6675710"/>
            <a:ext cx="933450" cy="182290"/>
          </a:xfrm>
        </p:spPr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-8822" y="4581128"/>
            <a:ext cx="9152822" cy="2276871"/>
          </a:xfrm>
          <a:prstGeom prst="rect">
            <a:avLst/>
          </a:prstGeom>
          <a:gradFill>
            <a:gsLst>
              <a:gs pos="9000">
                <a:schemeClr val="bg1"/>
              </a:gs>
              <a:gs pos="3300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FR_logo_Bm_hvit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4" y="977899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79798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12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58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95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12013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24681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52852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18101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6" descr="logo_bot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logo_top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3" y="252413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95788" y="2603500"/>
            <a:ext cx="330676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1663" y="3716338"/>
            <a:ext cx="4113212" cy="1728787"/>
          </a:xfrm>
        </p:spPr>
        <p:txBody>
          <a:bodyPr/>
          <a:lstStyle>
            <a:lvl1pPr marL="0" indent="118110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388100"/>
            <a:ext cx="1495425" cy="25717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46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A402-A62B-4102-919E-93EE5AD18A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14.xml"/><Relationship Id="rId10" Type="http://schemas.openxmlformats.org/officeDocument/2006/relationships/image" Target="../media/image31.jpeg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49" r:id="rId7"/>
    <p:sldLayoutId id="2147483650" r:id="rId8"/>
    <p:sldLayoutId id="2147483654" r:id="rId9"/>
    <p:sldLayoutId id="2147483665" r:id="rId10"/>
    <p:sldLayoutId id="2147483655" r:id="rId11"/>
    <p:sldLayoutId id="2147483652" r:id="rId12"/>
    <p:sldLayoutId id="2147483653" r:id="rId13"/>
    <p:sldLayoutId id="2147483656" r:id="rId14"/>
    <p:sldLayoutId id="2147483657" r:id="rId15"/>
    <p:sldLayoutId id="2147483658" r:id="rId16"/>
    <p:sldLayoutId id="2147483660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8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34A0-7398-40C3-8CAA-0205E443188B}" type="datetimeFigureOut">
              <a:rPr lang="nb-NO" smtClean="0"/>
              <a:t>26.03.2014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6DF0-94E4-4414-904F-4D9B51FDA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7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</a:pPr>
            <a:endParaRPr lang="en-US" altLang="en-US" smtClean="0">
              <a:solidFill>
                <a:srgbClr val="6D92A7"/>
              </a:solidFill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4103" name="Rectangle 7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A5A16F68-B891-47DF-B343-C36A6DBD207C}" type="slidenum">
              <a:rPr lang="nb-NO" smtClean="0">
                <a:solidFill>
                  <a:srgbClr val="6D92A7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pic>
        <p:nvPicPr>
          <p:cNvPr id="4113" name="Picture 17" descr="FR_logo_Eng_hvit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01600"/>
            <a:ext cx="17589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lnSpc>
                <a:spcPct val="85000"/>
              </a:lnSpc>
              <a:spcAft>
                <a:spcPct val="0"/>
              </a:spcAft>
            </a:pPr>
            <a:endParaRPr lang="en-US" altLang="en-US" smtClean="0">
              <a:solidFill>
                <a:srgbClr val="6D92A7"/>
              </a:solidFill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4103" name="Rectangle 7"/>
            <p:cNvSpPr>
              <a:spLocks noChangeArrowheads="1"/>
            </p:cNvSpPr>
            <p:nvPr userDrawn="1"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§"/>
              </a:pPr>
              <a:endParaRPr lang="nb-NO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A5A16F68-B891-47DF-B343-C36A6DBD207C}" type="slidenum">
              <a:rPr lang="nb-NO" smtClean="0">
                <a:solidFill>
                  <a:srgbClr val="6D92A7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nb-NO" smtClean="0">
              <a:solidFill>
                <a:srgbClr val="6D92A7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nb-NO" sz="2400" smtClean="0">
              <a:solidFill>
                <a:srgbClr val="FFFFFF"/>
              </a:solidFill>
            </a:endParaRPr>
          </a:p>
        </p:txBody>
      </p:sp>
      <p:pic>
        <p:nvPicPr>
          <p:cNvPr id="4113" name="Picture 17" descr="FR_logo_Eng_hvit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01600"/>
            <a:ext cx="17589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3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0" fontAlgn="b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eaLnBrk="0" fontAlgn="base" hangingPunct="0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2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CC3D97C-0E1C-40AF-8F95-01B1CB1CC7A8}" type="datetime1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76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40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429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Verdana Bold (30pts)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492375"/>
            <a:ext cx="8420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Verdana Italic (24pts)</a:t>
            </a:r>
            <a:endParaRPr lang="en-GB" smtClean="0"/>
          </a:p>
          <a:p>
            <a:pPr lvl="1"/>
            <a:r>
              <a:rPr lang="en-GB" smtClean="0"/>
              <a:t>Verdana Bold (20pts)</a:t>
            </a:r>
          </a:p>
          <a:p>
            <a:pPr lvl="2"/>
            <a:r>
              <a:rPr lang="en-GB" smtClean="0"/>
              <a:t>- Verdana Regular (14pts)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9CAC1-5C07-4A62-A763-542F8402F03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43" descr="logo_bot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6440488"/>
            <a:ext cx="625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5" descr="logo_top_white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0" y="242888"/>
            <a:ext cx="14605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4382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tabLst>
          <a:tab pos="1343025" algn="l"/>
        </a:tabLst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2152650" indent="-26670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tabLst>
          <a:tab pos="1343025" algn="l"/>
        </a:tabLst>
        <a:defRPr sz="2000" b="1">
          <a:solidFill>
            <a:srgbClr val="0F5494"/>
          </a:solidFill>
          <a:latin typeface="+mn-lt"/>
        </a:defRPr>
      </a:lvl2pPr>
      <a:lvl3pPr marL="2649538" indent="-49213" algn="l" rtl="0" eaLnBrk="0" fontAlgn="base" hangingPunct="0">
        <a:spcBef>
          <a:spcPct val="20000"/>
        </a:spcBef>
        <a:spcAft>
          <a:spcPct val="0"/>
        </a:spcAft>
        <a:tabLst>
          <a:tab pos="1343025" algn="l"/>
        </a:tabLst>
        <a:defRPr sz="1400">
          <a:solidFill>
            <a:srgbClr val="0F5494"/>
          </a:solidFill>
          <a:latin typeface="+mn-lt"/>
        </a:defRPr>
      </a:lvl3pPr>
      <a:lvl4pPr marL="30575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4pPr>
      <a:lvl5pPr marL="34655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5pPr>
      <a:lvl6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6pPr>
      <a:lvl7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7pPr>
      <a:lvl8pPr marL="48371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8pPr>
      <a:lvl9pPr marL="5294313" indent="-228600" algn="l" rtl="0" fontAlgn="base">
        <a:spcBef>
          <a:spcPct val="20000"/>
        </a:spcBef>
        <a:spcAft>
          <a:spcPct val="0"/>
        </a:spcAft>
        <a:buChar char="»"/>
        <a:tabLst>
          <a:tab pos="1343025" algn="l"/>
        </a:tabLs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26.03.2014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85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ec.europa.eu/research/participants/portal/desktop/en/hom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c.europa.eu/euraxess/index.cfm/general/index" TargetMode="External"/><Relationship Id="rId5" Type="http://schemas.openxmlformats.org/officeDocument/2006/relationships/hyperlink" Target="http://ec.europa.eu/programmes/horizon2020/en/area/funding-researchers" TargetMode="External"/><Relationship Id="rId4" Type="http://schemas.openxmlformats.org/officeDocument/2006/relationships/hyperlink" Target="http://ec.europa.eu/programmes/horizon2020/en/h2020-section/marie-sk%C5%82odowska-curie-action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ic.ec.europa.eu/streaming/index.php?es=2&amp;sessionno=e6cc48e3a8db9b618592a86a5796016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hgi@rcn.no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mailto:pmk@rcn.n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hyperlink" Target="mailto:pih@forskningsradet.no" TargetMode="External"/><Relationship Id="rId7" Type="http://schemas.openxmlformats.org/officeDocument/2006/relationships/hyperlink" Target="mailto:thgi@forskningsradet.no" TargetMode="External"/><Relationship Id="rId12" Type="http://schemas.openxmlformats.org/officeDocument/2006/relationships/image" Target="../media/image56.jpeg"/><Relationship Id="rId2" Type="http://schemas.openxmlformats.org/officeDocument/2006/relationships/hyperlink" Target="http://www.euraxess.no/" TargetMode="External"/><Relationship Id="rId1" Type="http://schemas.openxmlformats.org/officeDocument/2006/relationships/slideLayout" Target="../slideLayouts/slideLayout113.xml"/><Relationship Id="rId6" Type="http://schemas.openxmlformats.org/officeDocument/2006/relationships/hyperlink" Target="mailto:pmk@forskningsradet.no" TargetMode="External"/><Relationship Id="rId11" Type="http://schemas.openxmlformats.org/officeDocument/2006/relationships/image" Target="../media/image55.jpeg"/><Relationship Id="rId5" Type="http://schemas.openxmlformats.org/officeDocument/2006/relationships/hyperlink" Target="mailto:jof@forskningsradet.no" TargetMode="External"/><Relationship Id="rId10" Type="http://schemas.openxmlformats.org/officeDocument/2006/relationships/image" Target="../media/image54.jpeg"/><Relationship Id="rId4" Type="http://schemas.openxmlformats.org/officeDocument/2006/relationships/hyperlink" Target="mailto:bsa@forskningsradet.no" TargetMode="External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index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ec.europa.eu/research/participants/portal/desktop/en/opportunities/index.html" TargetMode="Externa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chemeClr val="tx2"/>
                </a:solidFill>
              </a:rPr>
              <a:t>Marie </a:t>
            </a:r>
            <a:r>
              <a:rPr lang="nb-NO" sz="3600" b="1">
                <a:solidFill>
                  <a:schemeClr val="tx2"/>
                </a:solidFill>
              </a:rPr>
              <a:t>Skłodowska-Curie </a:t>
            </a:r>
            <a:r>
              <a:rPr lang="nb-NO" sz="3600" b="1" smtClean="0">
                <a:solidFill>
                  <a:schemeClr val="tx2"/>
                </a:solidFill>
              </a:rPr>
              <a:t>Actions</a:t>
            </a:r>
            <a:br>
              <a:rPr lang="nb-NO" sz="3600" b="1" smtClean="0">
                <a:solidFill>
                  <a:schemeClr val="tx2"/>
                </a:solidFill>
              </a:rPr>
            </a:br>
            <a:r>
              <a:rPr lang="nb-NO" sz="3600" b="1" smtClean="0"/>
              <a:t>Individual Fellowships (IF)</a:t>
            </a:r>
            <a:endParaRPr lang="nb-NO" sz="3600" b="1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Per Magnus Kommandantvold</a:t>
            </a:r>
          </a:p>
          <a:p>
            <a:r>
              <a:rPr lang="nb-NO" smtClean="0"/>
              <a:t>KKT, Oslo, 26.03.2014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346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Timeline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  <a:latin typeface="Verdana"/>
              </a:rPr>
              <a:t>Publication of 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call:</a:t>
            </a:r>
            <a:br>
              <a:rPr lang="en-US" smtClean="0">
                <a:solidFill>
                  <a:srgbClr val="000000"/>
                </a:solidFill>
                <a:latin typeface="Verdana"/>
              </a:rPr>
            </a:br>
            <a:r>
              <a:rPr lang="en-US" i="1" smtClean="0">
                <a:solidFill>
                  <a:srgbClr val="000000"/>
                </a:solidFill>
                <a:latin typeface="Verdana"/>
              </a:rPr>
              <a:t>12 </a:t>
            </a:r>
            <a:r>
              <a:rPr lang="en-US" i="1">
                <a:solidFill>
                  <a:srgbClr val="000000"/>
                </a:solidFill>
                <a:latin typeface="Verdana"/>
              </a:rPr>
              <a:t>March 2014 </a:t>
            </a:r>
            <a:r>
              <a:rPr lang="en-US">
                <a:solidFill>
                  <a:srgbClr val="000000"/>
                </a:solidFill>
                <a:latin typeface="Verdana"/>
              </a:rPr>
              <a:t>	</a:t>
            </a:r>
          </a:p>
          <a:p>
            <a:r>
              <a:rPr lang="en-US">
                <a:solidFill>
                  <a:srgbClr val="000000"/>
                </a:solidFill>
                <a:latin typeface="Verdana"/>
              </a:rPr>
              <a:t>Deadline for submission of 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proposals:</a:t>
            </a:r>
            <a:br>
              <a:rPr lang="en-US" smtClean="0">
                <a:solidFill>
                  <a:srgbClr val="000000"/>
                </a:solidFill>
                <a:latin typeface="Verdana"/>
              </a:rPr>
            </a:br>
            <a:r>
              <a:rPr lang="en-US" i="1" smtClean="0">
                <a:solidFill>
                  <a:srgbClr val="000000"/>
                </a:solidFill>
                <a:latin typeface="Verdana"/>
              </a:rPr>
              <a:t>11 </a:t>
            </a:r>
            <a:r>
              <a:rPr lang="en-US" i="1">
                <a:solidFill>
                  <a:srgbClr val="000000"/>
                </a:solidFill>
                <a:latin typeface="Verdana"/>
              </a:rPr>
              <a:t>September 2014 at 17:00:00, Brussels local time </a:t>
            </a:r>
            <a:r>
              <a:rPr lang="en-US">
                <a:solidFill>
                  <a:srgbClr val="000000"/>
                </a:solidFill>
                <a:latin typeface="Verdana"/>
              </a:rPr>
              <a:t>	</a:t>
            </a:r>
          </a:p>
          <a:p>
            <a:r>
              <a:rPr lang="en-US">
                <a:solidFill>
                  <a:srgbClr val="000000"/>
                </a:solidFill>
                <a:latin typeface="Verdana"/>
              </a:rPr>
              <a:t>Evaluation of 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proposals:</a:t>
            </a:r>
            <a:br>
              <a:rPr lang="en-US" smtClean="0">
                <a:solidFill>
                  <a:srgbClr val="000000"/>
                </a:solidFill>
                <a:latin typeface="Verdana"/>
              </a:rPr>
            </a:br>
            <a:r>
              <a:rPr lang="en-US" i="1" smtClean="0">
                <a:solidFill>
                  <a:srgbClr val="000000"/>
                </a:solidFill>
                <a:latin typeface="Verdana"/>
              </a:rPr>
              <a:t>October </a:t>
            </a:r>
            <a:r>
              <a:rPr lang="en-US" i="1">
                <a:solidFill>
                  <a:srgbClr val="000000"/>
                </a:solidFill>
                <a:latin typeface="Verdana"/>
              </a:rPr>
              <a:t>- November 2014 </a:t>
            </a:r>
            <a:r>
              <a:rPr lang="en-US">
                <a:solidFill>
                  <a:srgbClr val="000000"/>
                </a:solidFill>
                <a:latin typeface="Verdana"/>
              </a:rPr>
              <a:t>	</a:t>
            </a:r>
          </a:p>
          <a:p>
            <a:r>
              <a:rPr lang="en-US">
                <a:solidFill>
                  <a:srgbClr val="000000"/>
                </a:solidFill>
                <a:latin typeface="Verdana"/>
              </a:rPr>
              <a:t>Information on the outcome of the 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evaluation: </a:t>
            </a:r>
            <a:r>
              <a:rPr lang="en-US" i="1" smtClean="0">
                <a:solidFill>
                  <a:srgbClr val="000000"/>
                </a:solidFill>
                <a:latin typeface="Verdana"/>
              </a:rPr>
              <a:t>February </a:t>
            </a:r>
            <a:r>
              <a:rPr lang="en-US" i="1">
                <a:solidFill>
                  <a:srgbClr val="000000"/>
                </a:solidFill>
                <a:latin typeface="Verdana"/>
              </a:rPr>
              <a:t>2015 </a:t>
            </a:r>
            <a:r>
              <a:rPr lang="en-US">
                <a:solidFill>
                  <a:srgbClr val="000000"/>
                </a:solidFill>
                <a:latin typeface="Verdana"/>
              </a:rPr>
              <a:t>	</a:t>
            </a:r>
          </a:p>
          <a:p>
            <a:r>
              <a:rPr lang="en-US">
                <a:solidFill>
                  <a:srgbClr val="000000"/>
                </a:solidFill>
                <a:latin typeface="Verdana"/>
              </a:rPr>
              <a:t>Indicative date for the signing of Grant 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Agreem.: </a:t>
            </a:r>
            <a:r>
              <a:rPr lang="en-US" i="1" smtClean="0">
                <a:solidFill>
                  <a:srgbClr val="000000"/>
                </a:solidFill>
                <a:latin typeface="Verdana"/>
              </a:rPr>
              <a:t>May </a:t>
            </a:r>
            <a:r>
              <a:rPr lang="en-US" i="1">
                <a:solidFill>
                  <a:srgbClr val="000000"/>
                </a:solidFill>
                <a:latin typeface="Verdana"/>
              </a:rPr>
              <a:t>2015 </a:t>
            </a:r>
            <a:r>
              <a:rPr lang="en-US">
                <a:solidFill>
                  <a:srgbClr val="000000"/>
                </a:solidFill>
                <a:latin typeface="Verdana"/>
              </a:rPr>
              <a:t>	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602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Award </a:t>
            </a:r>
            <a:r>
              <a:rPr lang="nb-NO"/>
              <a:t>criteria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In line with all other programmes in H2020</a:t>
            </a:r>
          </a:p>
          <a:p>
            <a:r>
              <a:rPr lang="en-US"/>
              <a:t>Set out in Art. 14 of the Horizon 2020 Rules for Participation</a:t>
            </a:r>
          </a:p>
          <a:p>
            <a:r>
              <a:rPr lang="en-US"/>
              <a:t>3 award criteria:</a:t>
            </a:r>
          </a:p>
          <a:p>
            <a:pPr lvl="1"/>
            <a:r>
              <a:rPr lang="en-US"/>
              <a:t>Excellence (50% weighting)</a:t>
            </a:r>
          </a:p>
          <a:p>
            <a:pPr lvl="1"/>
            <a:r>
              <a:rPr lang="en-US"/>
              <a:t>Impact (30% weighting)</a:t>
            </a:r>
          </a:p>
          <a:p>
            <a:pPr lvl="1"/>
            <a:r>
              <a:rPr lang="en-US"/>
              <a:t>Implementation (20% weighting)</a:t>
            </a:r>
          </a:p>
          <a:p>
            <a:r>
              <a:rPr lang="en-US" smtClean="0"/>
              <a:t>All </a:t>
            </a:r>
            <a:r>
              <a:rPr lang="en-US"/>
              <a:t>elements of the criteria similar for all MSCA, identical wording for impact towards the programme objectives</a:t>
            </a:r>
          </a:p>
          <a:p>
            <a:r>
              <a:rPr lang="en-US"/>
              <a:t>More clarifications in the Part B of the Guide for Applicants for each action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2762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Evaluation/award criteria (</a:t>
            </a:r>
            <a:r>
              <a:rPr lang="nb-NO" smtClean="0">
                <a:solidFill>
                  <a:srgbClr val="FF0000"/>
                </a:solidFill>
              </a:rPr>
              <a:t>IF</a:t>
            </a:r>
            <a:r>
              <a:rPr lang="nb-NO" smtClean="0"/>
              <a:t>)</a:t>
            </a:r>
            <a:endParaRPr lang="nb-NO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520">
            <a:off x="1547664" y="1340769"/>
            <a:ext cx="5976664" cy="56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005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Structure of the proposal: part A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Section 1: General information about the proposal (including the abstract);</a:t>
            </a:r>
          </a:p>
          <a:p>
            <a:r>
              <a:rPr lang="en-US" smtClean="0"/>
              <a:t>Section </a:t>
            </a:r>
            <a:r>
              <a:rPr lang="en-US"/>
              <a:t>2: Data on participants and contacts;</a:t>
            </a:r>
          </a:p>
          <a:p>
            <a:r>
              <a:rPr lang="en-US" smtClean="0"/>
              <a:t>Section </a:t>
            </a:r>
            <a:r>
              <a:rPr lang="en-US"/>
              <a:t>3: Budget;</a:t>
            </a:r>
          </a:p>
          <a:p>
            <a:r>
              <a:rPr lang="en-US" smtClean="0"/>
              <a:t>Section </a:t>
            </a:r>
            <a:r>
              <a:rPr lang="en-US"/>
              <a:t>4: Ethics issues table;</a:t>
            </a:r>
          </a:p>
          <a:p>
            <a:r>
              <a:rPr lang="en-US" smtClean="0"/>
              <a:t>Section </a:t>
            </a:r>
            <a:r>
              <a:rPr lang="en-US"/>
              <a:t>5: Information on Partner organisations.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5271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Proposal structure: The part B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In drafting PART B of the proposal, applicants must follow the structure outlined </a:t>
            </a:r>
            <a:r>
              <a:rPr lang="en-US" smtClean="0"/>
              <a:t>below:</a:t>
            </a:r>
            <a:endParaRPr lang="en-US"/>
          </a:p>
          <a:p>
            <a:r>
              <a:rPr lang="en-US"/>
              <a:t>LIST OF PARTICIPANTS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START PAGE COUNT</a:t>
            </a:r>
          </a:p>
          <a:p>
            <a:r>
              <a:rPr lang="en-US"/>
              <a:t>1. SUMMARY</a:t>
            </a:r>
          </a:p>
          <a:p>
            <a:r>
              <a:rPr lang="en-US"/>
              <a:t>2. EXCELLENCE</a:t>
            </a:r>
          </a:p>
          <a:p>
            <a:r>
              <a:rPr lang="en-US"/>
              <a:t>3. IMPACT</a:t>
            </a:r>
          </a:p>
          <a:p>
            <a:r>
              <a:rPr lang="en-US"/>
              <a:t>4. IMPLEMENTATION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STOP PAGE COUNT</a:t>
            </a:r>
          </a:p>
          <a:p>
            <a:r>
              <a:rPr lang="en-US"/>
              <a:t>5. CV OF THE EXPERIENCED </a:t>
            </a:r>
            <a:r>
              <a:rPr lang="en-US" smtClean="0"/>
              <a:t>RESEARCHER (5 pages max)</a:t>
            </a:r>
            <a:endParaRPr lang="en-US"/>
          </a:p>
          <a:p>
            <a:r>
              <a:rPr lang="en-US"/>
              <a:t>6. CAPACITIES OF THE PARTICIPATING ORGANISATIONS</a:t>
            </a:r>
          </a:p>
          <a:p>
            <a:r>
              <a:rPr lang="en-US"/>
              <a:t>7. ETHICAL ASPECTS</a:t>
            </a:r>
          </a:p>
          <a:p>
            <a:r>
              <a:rPr lang="en-US"/>
              <a:t>8. LETTERS OF COMMITMENT OF PARTNER ORGANISATIONS</a:t>
            </a:r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4139952" y="3068960"/>
            <a:ext cx="3312368" cy="1080120"/>
          </a:xfrm>
          <a:prstGeom prst="ellips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chemeClr val="tx1"/>
                </a:solidFill>
              </a:rPr>
              <a:t>Max 10 pages in total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2627784" y="5877272"/>
            <a:ext cx="54726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No reference to the outcome of previous evaluations of this or any similar proposal should be included in the text. Experts will be strictly instructed to disregard any such references.</a:t>
            </a:r>
            <a:endParaRPr lang="nb-NO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55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Typical</a:t>
            </a:r>
            <a:r>
              <a:rPr lang="nb-NO" dirty="0" smtClean="0"/>
              <a:t> </a:t>
            </a:r>
            <a:r>
              <a:rPr lang="nb-NO" smtClean="0"/>
              <a:t>IF training </a:t>
            </a:r>
            <a:r>
              <a:rPr lang="nb-NO" dirty="0" err="1" smtClean="0"/>
              <a:t>activities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and training </a:t>
            </a:r>
            <a:r>
              <a:rPr lang="nb-NO" dirty="0" err="1" smtClean="0"/>
              <a:t>activities</a:t>
            </a:r>
            <a:endParaRPr lang="nb-NO" dirty="0" smtClean="0"/>
          </a:p>
          <a:p>
            <a:pPr lvl="1"/>
            <a:r>
              <a:rPr lang="nb-NO" dirty="0" smtClean="0"/>
              <a:t>Training-</a:t>
            </a:r>
            <a:r>
              <a:rPr lang="nb-NO" dirty="0" err="1" smtClean="0"/>
              <a:t>through</a:t>
            </a:r>
            <a:r>
              <a:rPr lang="nb-NO" dirty="0"/>
              <a:t>-</a:t>
            </a:r>
            <a:r>
              <a:rPr lang="nb-NO" dirty="0" err="1" smtClean="0"/>
              <a:t>research</a:t>
            </a:r>
            <a:endParaRPr lang="nb-NO" dirty="0" smtClean="0"/>
          </a:p>
          <a:p>
            <a:pPr lvl="1"/>
            <a:r>
              <a:rPr lang="nb-NO" dirty="0" err="1" smtClean="0"/>
              <a:t>Hands-on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>: </a:t>
            </a:r>
            <a:r>
              <a:rPr lang="nb-NO" dirty="0" err="1" smtClean="0"/>
              <a:t>techniques</a:t>
            </a:r>
            <a:r>
              <a:rPr lang="nb-NO" dirty="0" smtClean="0"/>
              <a:t> and instruments</a:t>
            </a:r>
          </a:p>
          <a:p>
            <a:pPr lvl="1"/>
            <a:r>
              <a:rPr lang="nb-NO" dirty="0" err="1" smtClean="0"/>
              <a:t>Transferable</a:t>
            </a:r>
            <a:r>
              <a:rPr lang="nb-NO" dirty="0" smtClean="0"/>
              <a:t> skills: </a:t>
            </a:r>
            <a:r>
              <a:rPr lang="nb-NO" dirty="0" err="1" smtClean="0"/>
              <a:t>entrepreneurship</a:t>
            </a:r>
            <a:r>
              <a:rPr lang="nb-NO" dirty="0" smtClean="0"/>
              <a:t> …</a:t>
            </a: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Secondments </a:t>
            </a:r>
            <a:r>
              <a:rPr lang="nb-NO" dirty="0" err="1">
                <a:solidFill>
                  <a:prstClr val="black"/>
                </a:solidFill>
              </a:rPr>
              <a:t>are</a:t>
            </a:r>
            <a:r>
              <a:rPr lang="nb-NO" dirty="0">
                <a:solidFill>
                  <a:prstClr val="black"/>
                </a:solidFill>
              </a:rPr>
              <a:t> </a:t>
            </a:r>
            <a:r>
              <a:rPr lang="nb-NO" dirty="0" err="1">
                <a:solidFill>
                  <a:prstClr val="black"/>
                </a:solidFill>
              </a:rPr>
              <a:t>encouraged</a:t>
            </a:r>
            <a:r>
              <a:rPr lang="nb-NO" dirty="0">
                <a:solidFill>
                  <a:prstClr val="black"/>
                </a:solidFill>
              </a:rPr>
              <a:t>. Max. 30</a:t>
            </a:r>
            <a:r>
              <a:rPr lang="nb-NO" dirty="0" smtClean="0">
                <a:solidFill>
                  <a:prstClr val="black"/>
                </a:solidFill>
              </a:rPr>
              <a:t>%</a:t>
            </a:r>
          </a:p>
          <a:p>
            <a:pPr lvl="1"/>
            <a:r>
              <a:rPr lang="nb-NO" dirty="0" smtClean="0">
                <a:solidFill>
                  <a:prstClr val="black"/>
                </a:solidFill>
              </a:rPr>
              <a:t>Inter-</a:t>
            </a:r>
            <a:r>
              <a:rPr lang="nb-NO" dirty="0" err="1" smtClean="0">
                <a:solidFill>
                  <a:prstClr val="black"/>
                </a:solidFill>
              </a:rPr>
              <a:t>sectoral</a:t>
            </a:r>
            <a:r>
              <a:rPr lang="nb-NO" dirty="0" smtClean="0">
                <a:solidFill>
                  <a:prstClr val="black"/>
                </a:solidFill>
              </a:rPr>
              <a:t> or </a:t>
            </a:r>
            <a:r>
              <a:rPr lang="nb-NO" smtClean="0">
                <a:solidFill>
                  <a:prstClr val="black"/>
                </a:solidFill>
              </a:rPr>
              <a:t>interdisciplinary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r>
              <a:rPr lang="nb-NO" dirty="0" err="1" smtClean="0">
                <a:solidFill>
                  <a:prstClr val="black"/>
                </a:solidFill>
              </a:rPr>
              <a:t>knowledge</a:t>
            </a:r>
            <a:r>
              <a:rPr lang="nb-NO" dirty="0" smtClean="0">
                <a:solidFill>
                  <a:prstClr val="black"/>
                </a:solidFill>
              </a:rPr>
              <a:t> transfer</a:t>
            </a: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Financial and </a:t>
            </a:r>
            <a:r>
              <a:rPr lang="nb-NO" dirty="0" err="1" smtClean="0">
                <a:solidFill>
                  <a:prstClr val="black"/>
                </a:solidFill>
              </a:rPr>
              <a:t>organisational</a:t>
            </a:r>
            <a:r>
              <a:rPr lang="nb-NO" dirty="0" smtClean="0">
                <a:solidFill>
                  <a:prstClr val="black"/>
                </a:solidFill>
              </a:rPr>
              <a:t> management </a:t>
            </a:r>
            <a:r>
              <a:rPr lang="nb-NO" dirty="0" err="1" smtClean="0">
                <a:solidFill>
                  <a:prstClr val="black"/>
                </a:solidFill>
              </a:rPr>
              <a:t>of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r>
              <a:rPr lang="nb-NO" dirty="0" err="1" smtClean="0">
                <a:solidFill>
                  <a:prstClr val="black"/>
                </a:solidFill>
              </a:rPr>
              <a:t>the</a:t>
            </a:r>
            <a:r>
              <a:rPr lang="nb-NO" dirty="0" smtClean="0">
                <a:solidFill>
                  <a:prstClr val="black"/>
                </a:solidFill>
              </a:rPr>
              <a:t> action</a:t>
            </a:r>
          </a:p>
          <a:p>
            <a:pPr lvl="0"/>
            <a:r>
              <a:rPr lang="nb-NO" dirty="0" err="1" smtClean="0">
                <a:solidFill>
                  <a:prstClr val="black"/>
                </a:solidFill>
              </a:rPr>
              <a:t>Communication</a:t>
            </a:r>
            <a:r>
              <a:rPr lang="nb-NO" dirty="0" smtClean="0">
                <a:solidFill>
                  <a:prstClr val="black"/>
                </a:solidFill>
              </a:rPr>
              <a:t>, </a:t>
            </a:r>
            <a:r>
              <a:rPr lang="nb-NO" dirty="0" err="1" smtClean="0">
                <a:solidFill>
                  <a:prstClr val="black"/>
                </a:solidFill>
              </a:rPr>
              <a:t>dissemination</a:t>
            </a:r>
            <a:endParaRPr lang="nb-NO" dirty="0" smtClean="0">
              <a:solidFill>
                <a:prstClr val="black"/>
              </a:solidFill>
            </a:endParaRP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Public </a:t>
            </a:r>
            <a:r>
              <a:rPr lang="nb-NO" dirty="0" err="1" smtClean="0">
                <a:solidFill>
                  <a:prstClr val="black"/>
                </a:solidFill>
              </a:rPr>
              <a:t>Engangement</a:t>
            </a:r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046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Remuneration:  100% acc.to unit costs</a:t>
            </a:r>
            <a:endParaRPr lang="nb-NO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6399484"/>
              </p:ext>
            </p:extLst>
          </p:nvPr>
        </p:nvGraphicFramePr>
        <p:xfrm>
          <a:off x="179512" y="1268760"/>
          <a:ext cx="7488063" cy="3591942"/>
        </p:xfrm>
        <a:graphic>
          <a:graphicData uri="http://schemas.openxmlformats.org/drawingml/2006/table">
            <a:tbl>
              <a:tblPr firstRow="1" firstCol="1" bandRow="1"/>
              <a:tblGrid>
                <a:gridCol w="1480444"/>
                <a:gridCol w="1480444"/>
                <a:gridCol w="1131442"/>
                <a:gridCol w="1131911"/>
                <a:gridCol w="1131911"/>
                <a:gridCol w="1131911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Marie Skłodowska-Curie Action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Researcher unit cost**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person/month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Institutional unit cost**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person/month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100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Living allowance*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Mobility allowance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Family allowance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Research, training and networking costs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Management and indirect costs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Innovative </a:t>
                      </a: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Training 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Networks</a:t>
                      </a:r>
                      <a:endParaRPr lang="nb-NO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3 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110 </a:t>
                      </a: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600</a:t>
                      </a:r>
                      <a:endParaRPr lang="nb-NO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500</a:t>
                      </a:r>
                      <a:endParaRPr lang="nb-NO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1 800</a:t>
                      </a:r>
                      <a:endParaRPr lang="nb-NO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1 200</a:t>
                      </a:r>
                      <a:endParaRPr lang="nb-NO" sz="1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Individual Fellowships</a:t>
                      </a: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4 650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600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500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800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650</a:t>
                      </a:r>
                      <a:endParaRPr lang="nb-NO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lassholder for innhold 2"/>
          <p:cNvSpPr txBox="1">
            <a:spLocks/>
          </p:cNvSpPr>
          <p:nvPr/>
        </p:nvSpPr>
        <p:spPr>
          <a:xfrm>
            <a:off x="456623" y="1829827"/>
            <a:ext cx="4068762" cy="4255479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67544" y="4943053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solidFill>
                  <a:prstClr val="black"/>
                </a:solidFill>
              </a:rPr>
              <a:t>* A country correction coefficient applies to the living allowance. This coefficient is the one applicable to the country of the researcher’s host organisation as listed in Table 4.</a:t>
            </a:r>
            <a:br>
              <a:rPr lang="en-GB" sz="1400">
                <a:solidFill>
                  <a:prstClr val="black"/>
                </a:solidFill>
              </a:rPr>
            </a:br>
            <a:r>
              <a:rPr lang="en-GB" sz="1400">
                <a:solidFill>
                  <a:prstClr val="black"/>
                </a:solidFill>
              </a:rPr>
              <a:t>** These unit costs will be subject to a funding rate of 100% (Article 22.4 Rules for Participation).</a:t>
            </a:r>
            <a:endParaRPr lang="nb-NO" sz="1400">
              <a:solidFill>
                <a:prstClr val="black"/>
              </a:solidFill>
            </a:endParaRPr>
          </a:p>
        </p:txBody>
      </p:sp>
      <p:pic>
        <p:nvPicPr>
          <p:cNvPr id="3073" name="Picture 1" descr="C:\Users\pmk\AppData\Local\Microsoft\Windows\Temporary Internet Files\Content.IE5\D0TQI87C\MP90040253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8826">
            <a:off x="8029140" y="836712"/>
            <a:ext cx="1806828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22189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728662"/>
            <a:ext cx="8496176" cy="1079501"/>
          </a:xfrm>
        </p:spPr>
        <p:txBody>
          <a:bodyPr/>
          <a:lstStyle/>
          <a:p>
            <a:r>
              <a:rPr lang="nb-NO" dirty="0" err="1" smtClean="0"/>
              <a:t>Remuneration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179512" y="2780928"/>
            <a:ext cx="5040560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prstClr val="white"/>
                </a:solidFill>
              </a:rPr>
              <a:t>EF 24 </a:t>
            </a:r>
            <a:r>
              <a:rPr lang="nb-NO" dirty="0" err="1" smtClean="0">
                <a:solidFill>
                  <a:prstClr val="white"/>
                </a:solidFill>
              </a:rPr>
              <a:t>months</a:t>
            </a:r>
            <a:r>
              <a:rPr lang="nb-NO" dirty="0" smtClean="0">
                <a:solidFill>
                  <a:prstClr val="white"/>
                </a:solidFill>
              </a:rPr>
              <a:t> in Germany</a:t>
            </a:r>
          </a:p>
          <a:p>
            <a:endParaRPr lang="nb-NO" dirty="0" smtClean="0">
              <a:solidFill>
                <a:prstClr val="white"/>
              </a:solidFill>
            </a:endParaRPr>
          </a:p>
          <a:p>
            <a:r>
              <a:rPr lang="nb-NO" sz="1200" dirty="0" err="1" smtClean="0">
                <a:solidFill>
                  <a:prstClr val="white"/>
                </a:solidFill>
              </a:rPr>
              <a:t>Living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	                    4 650 x 24 x 0,998 = € 110 260</a:t>
            </a:r>
          </a:p>
          <a:p>
            <a:r>
              <a:rPr lang="nb-NO" sz="1200" dirty="0" err="1" smtClean="0">
                <a:solidFill>
                  <a:prstClr val="white"/>
                </a:solidFill>
              </a:rPr>
              <a:t>Mobility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		           600 x 24 = €   14 400</a:t>
            </a:r>
          </a:p>
          <a:p>
            <a:r>
              <a:rPr lang="nb-NO" sz="1200" dirty="0" err="1" smtClean="0">
                <a:solidFill>
                  <a:prstClr val="white"/>
                </a:solidFill>
              </a:rPr>
              <a:t>Familiy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		            n/a</a:t>
            </a:r>
          </a:p>
          <a:p>
            <a:r>
              <a:rPr lang="nb-NO" sz="1200" dirty="0" smtClean="0">
                <a:solidFill>
                  <a:prstClr val="white"/>
                </a:solidFill>
              </a:rPr>
              <a:t>Research </a:t>
            </a:r>
            <a:r>
              <a:rPr lang="nb-NO" sz="1200" dirty="0" err="1" smtClean="0">
                <a:solidFill>
                  <a:prstClr val="white"/>
                </a:solidFill>
              </a:rPr>
              <a:t>traning</a:t>
            </a:r>
            <a:r>
              <a:rPr lang="nb-NO" sz="1200" dirty="0" smtClean="0">
                <a:solidFill>
                  <a:prstClr val="white"/>
                </a:solidFill>
              </a:rPr>
              <a:t> and </a:t>
            </a:r>
            <a:r>
              <a:rPr lang="nb-NO" sz="1200" dirty="0" err="1" smtClean="0">
                <a:solidFill>
                  <a:prstClr val="white"/>
                </a:solidFill>
              </a:rPr>
              <a:t>networking</a:t>
            </a:r>
            <a:r>
              <a:rPr lang="nb-NO" sz="1200" dirty="0" smtClean="0">
                <a:solidFill>
                  <a:prstClr val="white"/>
                </a:solidFill>
              </a:rPr>
              <a:t> 	           800 x 24 = €   19 200</a:t>
            </a:r>
          </a:p>
          <a:p>
            <a:r>
              <a:rPr lang="nb-NO" sz="1200" dirty="0" smtClean="0">
                <a:solidFill>
                  <a:prstClr val="white"/>
                </a:solidFill>
              </a:rPr>
              <a:t>Management			           650 x 24 = €   15 600</a:t>
            </a:r>
          </a:p>
          <a:p>
            <a:endParaRPr lang="nb-NO" sz="1200" dirty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Researcher : 	≈ NOK 529 800 per </a:t>
            </a:r>
            <a:r>
              <a:rPr lang="nb-NO" dirty="0" err="1" smtClean="0">
                <a:solidFill>
                  <a:prstClr val="white"/>
                </a:solidFill>
              </a:rPr>
              <a:t>year</a:t>
            </a:r>
            <a:endParaRPr lang="nb-NO" dirty="0" smtClean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		   </a:t>
            </a:r>
            <a:r>
              <a:rPr lang="nb-NO" sz="1200" dirty="0" smtClean="0">
                <a:solidFill>
                  <a:prstClr val="white"/>
                </a:solidFill>
              </a:rPr>
              <a:t>110 260 + 14 400 = </a:t>
            </a:r>
            <a:r>
              <a:rPr lang="nb-NO" sz="1200" dirty="0">
                <a:solidFill>
                  <a:prstClr val="white"/>
                </a:solidFill>
              </a:rPr>
              <a:t>€ </a:t>
            </a:r>
            <a:r>
              <a:rPr lang="nb-NO" sz="1200" dirty="0" smtClean="0">
                <a:solidFill>
                  <a:prstClr val="white"/>
                </a:solidFill>
              </a:rPr>
              <a:t>124 660/2</a:t>
            </a:r>
          </a:p>
          <a:p>
            <a:endParaRPr lang="nb-NO" sz="1200" dirty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Beneficiary: 	</a:t>
            </a:r>
            <a:r>
              <a:rPr lang="nb-NO" dirty="0">
                <a:solidFill>
                  <a:prstClr val="white"/>
                </a:solidFill>
              </a:rPr>
              <a:t> ≈ NOK </a:t>
            </a:r>
            <a:r>
              <a:rPr lang="nb-NO" dirty="0" smtClean="0">
                <a:solidFill>
                  <a:prstClr val="white"/>
                </a:solidFill>
              </a:rPr>
              <a:t>147 900 per </a:t>
            </a:r>
            <a:r>
              <a:rPr lang="nb-NO" dirty="0" err="1" smtClean="0">
                <a:solidFill>
                  <a:prstClr val="white"/>
                </a:solidFill>
              </a:rPr>
              <a:t>year</a:t>
            </a:r>
            <a:endParaRPr lang="nb-NO" dirty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		   </a:t>
            </a:r>
            <a:r>
              <a:rPr lang="nb-NO" sz="1200" dirty="0" smtClean="0">
                <a:solidFill>
                  <a:prstClr val="white"/>
                </a:solidFill>
              </a:rPr>
              <a:t>19 200 + 15 600 = € 34 800/2</a:t>
            </a:r>
            <a:endParaRPr lang="nb-NO" sz="1200" dirty="0">
              <a:solidFill>
                <a:prstClr val="white"/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3995936" y="1124744"/>
            <a:ext cx="5040560" cy="4281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prstClr val="white"/>
                </a:solidFill>
              </a:rPr>
              <a:t>GF 24 </a:t>
            </a:r>
            <a:r>
              <a:rPr lang="nb-NO" dirty="0" err="1" smtClean="0">
                <a:solidFill>
                  <a:prstClr val="white"/>
                </a:solidFill>
              </a:rPr>
              <a:t>months</a:t>
            </a:r>
            <a:r>
              <a:rPr lang="nb-NO" dirty="0" smtClean="0">
                <a:solidFill>
                  <a:prstClr val="white"/>
                </a:solidFill>
              </a:rPr>
              <a:t> in USA and 12 </a:t>
            </a:r>
            <a:r>
              <a:rPr lang="nb-NO" dirty="0" err="1" smtClean="0">
                <a:solidFill>
                  <a:prstClr val="white"/>
                </a:solidFill>
              </a:rPr>
              <a:t>months</a:t>
            </a:r>
            <a:r>
              <a:rPr lang="nb-NO" dirty="0" smtClean="0">
                <a:solidFill>
                  <a:prstClr val="white"/>
                </a:solidFill>
              </a:rPr>
              <a:t> in Norway</a:t>
            </a:r>
          </a:p>
          <a:p>
            <a:endParaRPr lang="nb-NO" dirty="0" smtClean="0">
              <a:solidFill>
                <a:prstClr val="white"/>
              </a:solidFill>
            </a:endParaRPr>
          </a:p>
          <a:p>
            <a:r>
              <a:rPr lang="nb-NO" sz="1200" dirty="0" err="1" smtClean="0">
                <a:solidFill>
                  <a:prstClr val="white"/>
                </a:solidFill>
              </a:rPr>
              <a:t>Living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, USA	                    4 650 x 24 x 0,994 = € 110 930</a:t>
            </a:r>
          </a:p>
          <a:p>
            <a:r>
              <a:rPr lang="nb-NO" sz="1200" dirty="0" err="1" smtClean="0">
                <a:solidFill>
                  <a:prstClr val="white"/>
                </a:solidFill>
              </a:rPr>
              <a:t>Mobility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, USA		           600 x 24 = €   14 400</a:t>
            </a:r>
          </a:p>
          <a:p>
            <a:r>
              <a:rPr lang="nb-NO" sz="1200" dirty="0" err="1">
                <a:solidFill>
                  <a:prstClr val="white"/>
                </a:solidFill>
              </a:rPr>
              <a:t>Living</a:t>
            </a:r>
            <a:r>
              <a:rPr lang="nb-NO" sz="1200" dirty="0">
                <a:solidFill>
                  <a:prstClr val="white"/>
                </a:solidFill>
              </a:rPr>
              <a:t> </a:t>
            </a:r>
            <a:r>
              <a:rPr lang="nb-NO" sz="1200" dirty="0" err="1">
                <a:solidFill>
                  <a:prstClr val="white"/>
                </a:solidFill>
              </a:rPr>
              <a:t>allowance</a:t>
            </a:r>
            <a:r>
              <a:rPr lang="nb-NO" sz="1200" dirty="0">
                <a:solidFill>
                  <a:prstClr val="white"/>
                </a:solidFill>
              </a:rPr>
              <a:t>, </a:t>
            </a:r>
            <a:r>
              <a:rPr lang="nb-NO" sz="1200" dirty="0" smtClean="0">
                <a:solidFill>
                  <a:prstClr val="white"/>
                </a:solidFill>
              </a:rPr>
              <a:t>Norway</a:t>
            </a:r>
            <a:r>
              <a:rPr lang="nb-NO" sz="1200" dirty="0">
                <a:solidFill>
                  <a:prstClr val="white"/>
                </a:solidFill>
              </a:rPr>
              <a:t>	</a:t>
            </a:r>
            <a:r>
              <a:rPr lang="nb-NO" sz="1200" dirty="0" smtClean="0">
                <a:solidFill>
                  <a:prstClr val="white"/>
                </a:solidFill>
              </a:rPr>
              <a:t>                  4 650 </a:t>
            </a:r>
            <a:r>
              <a:rPr lang="nb-NO" sz="1200" dirty="0">
                <a:solidFill>
                  <a:prstClr val="white"/>
                </a:solidFill>
              </a:rPr>
              <a:t>x </a:t>
            </a:r>
            <a:r>
              <a:rPr lang="nb-NO" sz="1200" dirty="0" smtClean="0">
                <a:solidFill>
                  <a:prstClr val="white"/>
                </a:solidFill>
              </a:rPr>
              <a:t>12 x 1,1319 = </a:t>
            </a:r>
            <a:r>
              <a:rPr lang="nb-NO" sz="1200" dirty="0">
                <a:solidFill>
                  <a:prstClr val="white"/>
                </a:solidFill>
              </a:rPr>
              <a:t>€ </a:t>
            </a:r>
            <a:r>
              <a:rPr lang="nb-NO" sz="1200" dirty="0" smtClean="0">
                <a:solidFill>
                  <a:prstClr val="white"/>
                </a:solidFill>
              </a:rPr>
              <a:t>  63 161</a:t>
            </a:r>
            <a:endParaRPr lang="nb-NO" sz="1200" dirty="0">
              <a:solidFill>
                <a:prstClr val="white"/>
              </a:solidFill>
            </a:endParaRPr>
          </a:p>
          <a:p>
            <a:r>
              <a:rPr lang="nb-NO" sz="1200" dirty="0" err="1" smtClean="0">
                <a:solidFill>
                  <a:prstClr val="white"/>
                </a:solidFill>
              </a:rPr>
              <a:t>Mobility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>
                <a:solidFill>
                  <a:prstClr val="white"/>
                </a:solidFill>
              </a:rPr>
              <a:t>allowance</a:t>
            </a:r>
            <a:r>
              <a:rPr lang="nb-NO" sz="1200" dirty="0">
                <a:solidFill>
                  <a:prstClr val="white"/>
                </a:solidFill>
              </a:rPr>
              <a:t>, </a:t>
            </a:r>
            <a:r>
              <a:rPr lang="nb-NO" sz="1200" dirty="0" smtClean="0">
                <a:solidFill>
                  <a:prstClr val="white"/>
                </a:solidFill>
              </a:rPr>
              <a:t>Norway</a:t>
            </a:r>
            <a:r>
              <a:rPr lang="nb-NO" sz="1200" dirty="0">
                <a:solidFill>
                  <a:prstClr val="white"/>
                </a:solidFill>
              </a:rPr>
              <a:t>		           600 x 24 = €   14 400</a:t>
            </a:r>
          </a:p>
          <a:p>
            <a:endParaRPr lang="nb-NO" sz="1200" dirty="0">
              <a:solidFill>
                <a:prstClr val="white"/>
              </a:solidFill>
            </a:endParaRPr>
          </a:p>
          <a:p>
            <a:r>
              <a:rPr lang="nb-NO" sz="1200" dirty="0" err="1" smtClean="0">
                <a:solidFill>
                  <a:prstClr val="white"/>
                </a:solidFill>
              </a:rPr>
              <a:t>Familiy</a:t>
            </a:r>
            <a:r>
              <a:rPr lang="nb-NO" sz="1200" dirty="0" smtClean="0">
                <a:solidFill>
                  <a:prstClr val="white"/>
                </a:solidFill>
              </a:rPr>
              <a:t> </a:t>
            </a:r>
            <a:r>
              <a:rPr lang="nb-NO" sz="1200" dirty="0" err="1" smtClean="0">
                <a:solidFill>
                  <a:prstClr val="white"/>
                </a:solidFill>
              </a:rPr>
              <a:t>allowance</a:t>
            </a:r>
            <a:r>
              <a:rPr lang="nb-NO" sz="1200" dirty="0" smtClean="0">
                <a:solidFill>
                  <a:prstClr val="white"/>
                </a:solidFill>
              </a:rPr>
              <a:t>		            n/a</a:t>
            </a:r>
          </a:p>
          <a:p>
            <a:r>
              <a:rPr lang="nb-NO" sz="1200" dirty="0" smtClean="0">
                <a:solidFill>
                  <a:prstClr val="white"/>
                </a:solidFill>
              </a:rPr>
              <a:t>Research </a:t>
            </a:r>
            <a:r>
              <a:rPr lang="nb-NO" sz="1200" dirty="0" err="1" smtClean="0">
                <a:solidFill>
                  <a:prstClr val="white"/>
                </a:solidFill>
              </a:rPr>
              <a:t>traning</a:t>
            </a:r>
            <a:r>
              <a:rPr lang="nb-NO" sz="1200" dirty="0" smtClean="0">
                <a:solidFill>
                  <a:prstClr val="white"/>
                </a:solidFill>
              </a:rPr>
              <a:t> and </a:t>
            </a:r>
            <a:r>
              <a:rPr lang="nb-NO" sz="1200" dirty="0" err="1" smtClean="0">
                <a:solidFill>
                  <a:prstClr val="white"/>
                </a:solidFill>
              </a:rPr>
              <a:t>networking</a:t>
            </a:r>
            <a:r>
              <a:rPr lang="nb-NO" sz="1200" dirty="0" smtClean="0">
                <a:solidFill>
                  <a:prstClr val="white"/>
                </a:solidFill>
              </a:rPr>
              <a:t> 	           800 x 36 = €   28 800</a:t>
            </a:r>
          </a:p>
          <a:p>
            <a:r>
              <a:rPr lang="nb-NO" sz="1200" dirty="0" smtClean="0">
                <a:solidFill>
                  <a:prstClr val="white"/>
                </a:solidFill>
              </a:rPr>
              <a:t>Management			           650 x 36 = €   23 400</a:t>
            </a:r>
          </a:p>
          <a:p>
            <a:endParaRPr lang="nb-NO" sz="1200" dirty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Researcher USA : 	≈ NOK 532 650 per </a:t>
            </a:r>
            <a:r>
              <a:rPr lang="nb-NO" dirty="0" err="1" smtClean="0">
                <a:solidFill>
                  <a:prstClr val="white"/>
                </a:solidFill>
              </a:rPr>
              <a:t>year</a:t>
            </a:r>
            <a:endParaRPr lang="nb-NO" dirty="0" smtClean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		   </a:t>
            </a:r>
            <a:r>
              <a:rPr lang="nb-NO" sz="1200" dirty="0" smtClean="0">
                <a:solidFill>
                  <a:prstClr val="white"/>
                </a:solidFill>
              </a:rPr>
              <a:t>110 930 + 14 400 = </a:t>
            </a:r>
            <a:r>
              <a:rPr lang="nb-NO" sz="1200" dirty="0">
                <a:solidFill>
                  <a:prstClr val="white"/>
                </a:solidFill>
              </a:rPr>
              <a:t>€ </a:t>
            </a:r>
            <a:r>
              <a:rPr lang="nb-NO" sz="1200" dirty="0" smtClean="0">
                <a:solidFill>
                  <a:prstClr val="white"/>
                </a:solidFill>
              </a:rPr>
              <a:t>125 330/2</a:t>
            </a:r>
          </a:p>
          <a:p>
            <a:r>
              <a:rPr lang="nb-NO" dirty="0">
                <a:solidFill>
                  <a:prstClr val="white"/>
                </a:solidFill>
              </a:rPr>
              <a:t>Researcher </a:t>
            </a:r>
            <a:r>
              <a:rPr lang="nb-NO" dirty="0" smtClean="0">
                <a:solidFill>
                  <a:prstClr val="white"/>
                </a:solidFill>
              </a:rPr>
              <a:t>NO: </a:t>
            </a:r>
            <a:r>
              <a:rPr lang="nb-NO" dirty="0">
                <a:solidFill>
                  <a:prstClr val="white"/>
                </a:solidFill>
              </a:rPr>
              <a:t>	≈ NOK </a:t>
            </a:r>
            <a:r>
              <a:rPr lang="nb-NO" dirty="0" smtClean="0">
                <a:solidFill>
                  <a:prstClr val="white"/>
                </a:solidFill>
              </a:rPr>
              <a:t>629 270 </a:t>
            </a:r>
            <a:r>
              <a:rPr lang="nb-NO" dirty="0">
                <a:solidFill>
                  <a:prstClr val="white"/>
                </a:solidFill>
              </a:rPr>
              <a:t>800 per </a:t>
            </a:r>
            <a:r>
              <a:rPr lang="nb-NO" dirty="0" err="1">
                <a:solidFill>
                  <a:prstClr val="white"/>
                </a:solidFill>
              </a:rPr>
              <a:t>year</a:t>
            </a:r>
            <a:endParaRPr lang="nb-NO" dirty="0">
              <a:solidFill>
                <a:prstClr val="white"/>
              </a:solidFill>
            </a:endParaRPr>
          </a:p>
          <a:p>
            <a:r>
              <a:rPr lang="nb-NO" sz="1200" dirty="0">
                <a:solidFill>
                  <a:prstClr val="white"/>
                </a:solidFill>
              </a:rPr>
              <a:t>		   </a:t>
            </a:r>
            <a:r>
              <a:rPr lang="nb-NO" sz="1200" dirty="0" smtClean="0">
                <a:solidFill>
                  <a:prstClr val="white"/>
                </a:solidFill>
              </a:rPr>
              <a:t>  </a:t>
            </a:r>
            <a:r>
              <a:rPr lang="nb-NO" sz="1000" dirty="0" smtClean="0">
                <a:solidFill>
                  <a:prstClr val="white"/>
                </a:solidFill>
              </a:rPr>
              <a:t>63 161 + </a:t>
            </a:r>
            <a:r>
              <a:rPr lang="nb-NO" sz="1000" dirty="0">
                <a:solidFill>
                  <a:prstClr val="white"/>
                </a:solidFill>
              </a:rPr>
              <a:t>14 400 = € </a:t>
            </a:r>
            <a:r>
              <a:rPr lang="nb-NO" sz="1000" dirty="0" smtClean="0">
                <a:solidFill>
                  <a:prstClr val="white"/>
                </a:solidFill>
              </a:rPr>
              <a:t>77 561</a:t>
            </a:r>
            <a:endParaRPr lang="nb-NO" sz="1000" dirty="0">
              <a:solidFill>
                <a:prstClr val="white"/>
              </a:solidFill>
            </a:endParaRPr>
          </a:p>
          <a:p>
            <a:endParaRPr lang="nb-NO" dirty="0" smtClean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Beneficiary: 	</a:t>
            </a:r>
            <a:r>
              <a:rPr lang="nb-NO" dirty="0">
                <a:solidFill>
                  <a:prstClr val="white"/>
                </a:solidFill>
              </a:rPr>
              <a:t> ≈ NOK </a:t>
            </a:r>
            <a:r>
              <a:rPr lang="nb-NO" dirty="0" smtClean="0">
                <a:solidFill>
                  <a:prstClr val="white"/>
                </a:solidFill>
              </a:rPr>
              <a:t>147 900 per </a:t>
            </a:r>
            <a:r>
              <a:rPr lang="nb-NO" dirty="0" err="1" smtClean="0">
                <a:solidFill>
                  <a:prstClr val="white"/>
                </a:solidFill>
              </a:rPr>
              <a:t>year</a:t>
            </a:r>
            <a:endParaRPr lang="nb-NO" dirty="0">
              <a:solidFill>
                <a:prstClr val="white"/>
              </a:solidFill>
            </a:endParaRPr>
          </a:p>
          <a:p>
            <a:r>
              <a:rPr lang="nb-NO" dirty="0" smtClean="0">
                <a:solidFill>
                  <a:prstClr val="white"/>
                </a:solidFill>
              </a:rPr>
              <a:t>		    </a:t>
            </a:r>
            <a:r>
              <a:rPr lang="nb-NO" sz="1200" dirty="0" smtClean="0">
                <a:solidFill>
                  <a:prstClr val="white"/>
                </a:solidFill>
              </a:rPr>
              <a:t>28 800 + 23 400= € 52 200/3</a:t>
            </a:r>
            <a:endParaRPr lang="nb-NO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86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Calls 2014</a:t>
            </a: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04735" cy="447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5220072" y="2420888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973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And calls coming in 2015</a:t>
            </a:r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9462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238" y="2984648"/>
            <a:ext cx="12620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92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94362" y="620688"/>
            <a:ext cx="8351837" cy="792088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nb-NO"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nb-NO" smtClean="0"/>
              <a:t>Horizon 2020</a:t>
            </a:r>
            <a:endParaRPr lang="nb-NO" dirty="0"/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4104058"/>
              </p:ext>
            </p:extLst>
          </p:nvPr>
        </p:nvGraphicFramePr>
        <p:xfrm>
          <a:off x="494362" y="1143480"/>
          <a:ext cx="8649638" cy="535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 bwMode="auto">
          <a:xfrm>
            <a:off x="413134" y="620688"/>
            <a:ext cx="8326110" cy="6309320"/>
          </a:xfrm>
          <a:prstGeom prst="ellipse">
            <a:avLst/>
          </a:prstGeom>
          <a:solidFill>
            <a:schemeClr val="bg2">
              <a:lumMod val="60000"/>
              <a:lumOff val="40000"/>
              <a:alpha val="20784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vert="horz" wrap="square" lIns="36000" tIns="36000" rIns="36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75856" y="2033568"/>
            <a:ext cx="279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/>
              <a:t>Excellent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Science</a:t>
            </a:r>
            <a:r>
              <a:rPr lang="nb-NO" sz="2800" b="1" dirty="0" smtClean="0"/>
              <a:t> </a:t>
            </a:r>
            <a:endParaRPr lang="nb-NO" sz="28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501564" y="4437112"/>
            <a:ext cx="251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 smtClean="0"/>
              <a:t>Better </a:t>
            </a:r>
            <a:r>
              <a:rPr lang="nb-NO" sz="2800" b="1" dirty="0" err="1" smtClean="0"/>
              <a:t>Societies</a:t>
            </a:r>
            <a:endParaRPr lang="nb-NO" sz="28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566279" y="4222829"/>
            <a:ext cx="2004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sz="2800" b="1" dirty="0" err="1" smtClean="0"/>
              <a:t>Competitive</a:t>
            </a:r>
            <a:endParaRPr lang="nb-NO" sz="2800" b="1" dirty="0" smtClean="0"/>
          </a:p>
          <a:p>
            <a:pPr lvl="0"/>
            <a:r>
              <a:rPr lang="nb-NO" sz="2800" b="1" dirty="0" smtClean="0"/>
              <a:t>Industries</a:t>
            </a:r>
            <a:endParaRPr lang="nb-NO" sz="2800" b="1" dirty="0"/>
          </a:p>
        </p:txBody>
      </p:sp>
      <p:sp>
        <p:nvSpPr>
          <p:cNvPr id="2" name="Ellipse 1">
            <a:hlinkClick r:id="" action="ppaction://noaction" highlightClick="1"/>
          </p:cNvPr>
          <p:cNvSpPr/>
          <p:nvPr/>
        </p:nvSpPr>
        <p:spPr>
          <a:xfrm>
            <a:off x="2568637" y="1124745"/>
            <a:ext cx="4091595" cy="357397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7020272" y="715060"/>
            <a:ext cx="1393879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SWAFS</a:t>
            </a:r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7597364" y="5301208"/>
            <a:ext cx="1546636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Widening…</a:t>
            </a:r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251520" y="1097464"/>
            <a:ext cx="1512168" cy="1107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>
                <a:solidFill>
                  <a:srgbClr val="002060"/>
                </a:solidFill>
              </a:rPr>
              <a:t>EIT</a:t>
            </a:r>
            <a:endParaRPr lang="nb-NO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650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How to apply?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503238" y="1412776"/>
            <a:ext cx="7525146" cy="5161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2014 call published on the (new) call page </a:t>
            </a:r>
            <a:r>
              <a:rPr lang="nb-NO" i="1" smtClean="0"/>
              <a:t>Participants Portal</a:t>
            </a:r>
            <a:endParaRPr lang="nb-NO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32" t="12856" r="21946"/>
          <a:stretch/>
        </p:blipFill>
        <p:spPr bwMode="auto">
          <a:xfrm rot="21416067">
            <a:off x="3812821" y="2003705"/>
            <a:ext cx="4704798" cy="404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 rot="673421">
            <a:off x="251520" y="5575164"/>
            <a:ext cx="8424936" cy="369332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nb-NO">
                <a:hlinkClick r:id="rId4"/>
              </a:rPr>
              <a:t>http://ec.europa.eu/research/participants/portal/desktop/en/opportunities/index.html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783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390525" y="1262242"/>
            <a:ext cx="8258175" cy="936625"/>
          </a:xfrm>
          <a:noFill/>
        </p:spPr>
        <p:txBody>
          <a:bodyPr/>
          <a:lstStyle/>
          <a:p>
            <a:pPr indent="0" eaLnBrk="1" hangingPunct="1"/>
            <a:r>
              <a:rPr lang="en-GB" sz="2400" dirty="0" smtClean="0"/>
              <a:t>FP7-PEOPLE-IEF 2007-2012: Success rates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66906" y="2221694"/>
            <a:ext cx="9144000" cy="30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4382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tabLst>
                <a:tab pos="1343025" algn="l"/>
              </a:tabLst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2152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tabLst>
                <a:tab pos="134302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2649538" indent="-49213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43025" algn="l"/>
              </a:tabLst>
              <a:defRPr sz="1400">
                <a:solidFill>
                  <a:srgbClr val="0F5494"/>
                </a:solidFill>
                <a:latin typeface="+mn-lt"/>
              </a:defRPr>
            </a:lvl3pPr>
            <a:lvl4pPr marL="3057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465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8371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5294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14375" lvl="1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/>
            </a:pPr>
            <a:endParaRPr lang="fr-BE" kern="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00606"/>
              </p:ext>
            </p:extLst>
          </p:nvPr>
        </p:nvGraphicFramePr>
        <p:xfrm>
          <a:off x="1650380" y="1984916"/>
          <a:ext cx="6255835" cy="41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PES2020: support to </a:t>
            </a:r>
            <a:r>
              <a:rPr lang="nb-NO" dirty="0" err="1" smtClean="0"/>
              <a:t>write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> for H2020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 smtClean="0"/>
              <a:t>Budget in 2014: 39 </a:t>
            </a:r>
            <a:r>
              <a:rPr lang="nb-NO" dirty="0" err="1" smtClean="0"/>
              <a:t>mill</a:t>
            </a:r>
            <a:r>
              <a:rPr lang="nb-NO" dirty="0" smtClean="0"/>
              <a:t> NOK</a:t>
            </a:r>
          </a:p>
          <a:p>
            <a:r>
              <a:rPr lang="nb-NO" dirty="0" smtClean="0"/>
              <a:t>The support is 50%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hours</a:t>
            </a:r>
            <a:r>
              <a:rPr lang="nb-NO" dirty="0" smtClean="0"/>
              <a:t>, travel and </a:t>
            </a:r>
            <a:r>
              <a:rPr lang="nb-NO" dirty="0" err="1" smtClean="0"/>
              <a:t>supporting</a:t>
            </a:r>
            <a:r>
              <a:rPr lang="nb-NO" dirty="0" smtClean="0"/>
              <a:t> services</a:t>
            </a:r>
          </a:p>
          <a:p>
            <a:r>
              <a:rPr lang="nb-NO" dirty="0" smtClean="0"/>
              <a:t>15 000 – 300 000 kr</a:t>
            </a:r>
          </a:p>
          <a:p>
            <a:r>
              <a:rPr lang="nb-NO" dirty="0" smtClean="0"/>
              <a:t>Minimum </a:t>
            </a:r>
            <a:r>
              <a:rPr lang="nb-NO" dirty="0" err="1" smtClean="0"/>
              <a:t>requirement</a:t>
            </a:r>
            <a:r>
              <a:rPr lang="nb-NO" dirty="0" smtClean="0"/>
              <a:t> is an </a:t>
            </a:r>
            <a:r>
              <a:rPr lang="nb-NO" dirty="0" err="1" smtClean="0"/>
              <a:t>accepted</a:t>
            </a:r>
            <a:r>
              <a:rPr lang="nb-NO" dirty="0" smtClean="0"/>
              <a:t> and </a:t>
            </a:r>
            <a:r>
              <a:rPr lang="nb-NO" b="1" dirty="0" err="1" smtClean="0"/>
              <a:t>eligible</a:t>
            </a:r>
            <a:r>
              <a:rPr lang="nb-NO" dirty="0" smtClean="0"/>
              <a:t> </a:t>
            </a:r>
            <a:r>
              <a:rPr lang="nb-NO" dirty="0" err="1" smtClean="0"/>
              <a:t>application</a:t>
            </a:r>
            <a:endParaRPr lang="nb-NO" dirty="0" smtClean="0"/>
          </a:p>
          <a:p>
            <a:r>
              <a:rPr lang="nb-NO" dirty="0" err="1" smtClean="0"/>
              <a:t>Additional</a:t>
            </a:r>
            <a:r>
              <a:rPr lang="nb-NO" dirty="0" smtClean="0"/>
              <a:t> support for </a:t>
            </a:r>
            <a:r>
              <a:rPr lang="nb-NO" dirty="0" err="1" smtClean="0"/>
              <a:t>the</a:t>
            </a:r>
            <a:r>
              <a:rPr lang="nb-NO" dirty="0" smtClean="0"/>
              <a:t> best </a:t>
            </a:r>
            <a:r>
              <a:rPr lang="nb-NO" dirty="0" err="1" smtClean="0"/>
              <a:t>applications</a:t>
            </a:r>
            <a:r>
              <a:rPr lang="nb-NO" dirty="0" smtClean="0"/>
              <a:t> </a:t>
            </a:r>
            <a:r>
              <a:rPr lang="nb-NO" i="1" dirty="0" smtClean="0"/>
              <a:t>over </a:t>
            </a:r>
            <a:r>
              <a:rPr lang="nb-NO" i="1" dirty="0" err="1" smtClean="0"/>
              <a:t>threshold</a:t>
            </a:r>
            <a:r>
              <a:rPr lang="nb-NO" i="1" dirty="0" smtClean="0"/>
              <a:t> </a:t>
            </a:r>
            <a:r>
              <a:rPr lang="nb-NO" dirty="0" smtClean="0"/>
              <a:t>and for </a:t>
            </a:r>
            <a:r>
              <a:rPr lang="nb-NO" i="1" dirty="0" err="1" smtClean="0"/>
              <a:t>contract</a:t>
            </a:r>
            <a:r>
              <a:rPr lang="nb-NO" i="1" dirty="0" smtClean="0"/>
              <a:t> </a:t>
            </a:r>
            <a:r>
              <a:rPr lang="nb-NO" i="1" dirty="0" err="1" smtClean="0"/>
              <a:t>negotiations</a:t>
            </a:r>
            <a:endParaRPr lang="nb-NO" i="1" dirty="0" smtClean="0"/>
          </a:p>
          <a:p>
            <a:r>
              <a:rPr lang="nb-NO" dirty="0" err="1" smtClean="0"/>
              <a:t>Universities</a:t>
            </a:r>
            <a:r>
              <a:rPr lang="nb-NO" dirty="0" smtClean="0"/>
              <a:t>, </a:t>
            </a:r>
            <a:r>
              <a:rPr lang="nb-NO" dirty="0" err="1" smtClean="0"/>
              <a:t>university</a:t>
            </a:r>
            <a:r>
              <a:rPr lang="nb-NO" dirty="0" smtClean="0"/>
              <a:t> colleges and </a:t>
            </a:r>
            <a:r>
              <a:rPr lang="nb-NO" dirty="0" err="1" smtClean="0"/>
              <a:t>institutes</a:t>
            </a:r>
            <a:r>
              <a:rPr lang="nb-NO" dirty="0" smtClean="0"/>
              <a:t> </a:t>
            </a:r>
            <a:r>
              <a:rPr lang="nb-NO" dirty="0" err="1" smtClean="0"/>
              <a:t>apply</a:t>
            </a:r>
            <a:r>
              <a:rPr lang="nb-NO" dirty="0" smtClean="0"/>
              <a:t> for a lumpsum. All </a:t>
            </a:r>
            <a:r>
              <a:rPr lang="nb-NO" dirty="0" err="1" smtClean="0"/>
              <a:t>others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submit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8915552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PES2020: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support </a:t>
            </a:r>
            <a:r>
              <a:rPr lang="nb-NO" dirty="0" err="1" smtClean="0"/>
              <a:t>cont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16912" cy="41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263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Relevant web pages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b="1"/>
              <a:t>Calls:</a:t>
            </a:r>
            <a:r>
              <a:rPr lang="nb-NO"/>
              <a:t> </a:t>
            </a:r>
            <a:r>
              <a:rPr lang="nb-NO">
                <a:hlinkClick r:id="rId3"/>
              </a:rPr>
              <a:t>http://</a:t>
            </a:r>
            <a:r>
              <a:rPr lang="nb-NO" smtClean="0">
                <a:hlinkClick r:id="rId3"/>
              </a:rPr>
              <a:t>ec.europa.eu/research/participants/portal/desktop/en/opportunities/index.html</a:t>
            </a:r>
            <a:r>
              <a:rPr lang="nb-NO" smtClean="0"/>
              <a:t> </a:t>
            </a:r>
            <a:endParaRPr lang="nb-NO"/>
          </a:p>
          <a:p>
            <a:r>
              <a:rPr lang="nb-NO" b="1"/>
              <a:t>MSCA: </a:t>
            </a:r>
            <a:r>
              <a:rPr lang="nb-NO">
                <a:hlinkClick r:id="rId4"/>
              </a:rPr>
              <a:t>http://</a:t>
            </a:r>
            <a:r>
              <a:rPr lang="nb-NO" smtClean="0">
                <a:hlinkClick r:id="rId4"/>
              </a:rPr>
              <a:t>ec.europa.eu/programmes/horizon2020/en/h2020-section/marie-sk%C5%82odowska-curie-actions</a:t>
            </a:r>
            <a:r>
              <a:rPr lang="nb-NO" smtClean="0"/>
              <a:t> </a:t>
            </a:r>
            <a:endParaRPr lang="nb-NO"/>
          </a:p>
          <a:p>
            <a:r>
              <a:rPr lang="nb-NO" b="1"/>
              <a:t>Funding for researchers: </a:t>
            </a:r>
            <a:r>
              <a:rPr lang="nb-NO">
                <a:hlinkClick r:id="rId5"/>
              </a:rPr>
              <a:t>http://</a:t>
            </a:r>
            <a:r>
              <a:rPr lang="nb-NO" smtClean="0">
                <a:hlinkClick r:id="rId5"/>
              </a:rPr>
              <a:t>ec.europa.eu/programmes/horizon2020/en/area/funding-researchers</a:t>
            </a:r>
            <a:r>
              <a:rPr lang="nb-NO" smtClean="0"/>
              <a:t> </a:t>
            </a:r>
            <a:endParaRPr lang="nb-NO"/>
          </a:p>
          <a:p>
            <a:r>
              <a:rPr lang="nb-NO" b="1"/>
              <a:t>EURAXESS: </a:t>
            </a:r>
            <a:r>
              <a:rPr lang="nb-NO">
                <a:hlinkClick r:id="rId6"/>
              </a:rPr>
              <a:t>http://</a:t>
            </a:r>
            <a:r>
              <a:rPr lang="nb-NO" smtClean="0">
                <a:hlinkClick r:id="rId6"/>
              </a:rPr>
              <a:t>ec.europa.eu/euraxess/index.cfm/general/index</a:t>
            </a:r>
            <a:r>
              <a:rPr lang="nb-NO" smtClean="0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1473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Research Executive Agency (REA):</a:t>
            </a:r>
            <a:br>
              <a:rPr lang="nb-NO" smtClean="0"/>
            </a:br>
            <a:r>
              <a:rPr lang="nb-NO" smtClean="0"/>
              <a:t>Web-streamed training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mtClean="0">
                <a:solidFill>
                  <a:schemeClr val="bg1">
                    <a:lumMod val="50000"/>
                  </a:schemeClr>
                </a:solidFill>
              </a:rPr>
              <a:t>Web–</a:t>
            </a:r>
            <a:r>
              <a:rPr lang="nb-NO" err="1" smtClean="0">
                <a:solidFill>
                  <a:schemeClr val="bg1">
                    <a:lumMod val="50000"/>
                  </a:schemeClr>
                </a:solidFill>
              </a:rPr>
              <a:t>streaming</a:t>
            </a:r>
            <a:r>
              <a:rPr lang="nb-NO" smtClean="0">
                <a:solidFill>
                  <a:schemeClr val="bg1">
                    <a:lumMod val="50000"/>
                  </a:schemeClr>
                </a:solidFill>
              </a:rPr>
              <a:t> on ITN and RISE from 15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2014 is still </a:t>
            </a:r>
            <a:r>
              <a:rPr lang="nb-NO" err="1" smtClean="0">
                <a:solidFill>
                  <a:schemeClr val="bg1">
                    <a:lumMod val="50000"/>
                  </a:schemeClr>
                </a:solidFill>
              </a:rPr>
              <a:t>available</a:t>
            </a:r>
            <a:r>
              <a:rPr lang="nb-NO" smtClean="0">
                <a:solidFill>
                  <a:schemeClr val="bg1">
                    <a:lumMod val="50000"/>
                  </a:schemeClr>
                </a:solidFill>
              </a:rPr>
              <a:t> on: </a:t>
            </a:r>
            <a:r>
              <a:rPr lang="en-GB" u="sng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GB" u="sng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GB" u="sng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scic.ec.europa.eu/streaming/index.php?es=2&amp;sessionno=e6cc48e3a8db9b618592a86a57960164</a:t>
            </a:r>
            <a:r>
              <a:rPr lang="en-GB" u="sng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GB" u="sng"/>
          </a:p>
          <a:p>
            <a:r>
              <a:rPr lang="en-GB" i="1" smtClean="0"/>
              <a:t>Streamed training session on IF and COFUND is foreseen for </a:t>
            </a:r>
            <a:r>
              <a:rPr lang="en-GB" b="1" i="1" smtClean="0"/>
              <a:t>10. June</a:t>
            </a:r>
            <a:r>
              <a:rPr lang="en-GB" i="1" smtClean="0"/>
              <a:t>. Send us an email up front for correct web address!!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25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7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Marie Skłodowska-Curie </a:t>
            </a:r>
            <a:r>
              <a:rPr lang="nb-NO" i="1" dirty="0" err="1"/>
              <a:t>Actions</a:t>
            </a:r>
            <a:r>
              <a:rPr lang="nb-NO" dirty="0"/>
              <a:t>:</a:t>
            </a:r>
            <a:br>
              <a:rPr lang="nb-NO" dirty="0"/>
            </a:br>
            <a:r>
              <a:rPr lang="nb-NO" b="0" dirty="0" err="1" smtClean="0"/>
              <a:t>Contacts</a:t>
            </a:r>
            <a:r>
              <a:rPr lang="nb-NO" b="0" dirty="0" smtClean="0"/>
              <a:t>: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Thorbjørn GILBERG, </a:t>
            </a:r>
            <a:r>
              <a:rPr lang="nb-NO" dirty="0" err="1" smtClean="0"/>
              <a:t>Division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Science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>
                <a:hlinkClick r:id="rId3"/>
              </a:rPr>
              <a:t>thg@rcn.no</a:t>
            </a:r>
            <a:r>
              <a:rPr lang="nb-NO"/>
              <a:t>, </a:t>
            </a:r>
            <a:r>
              <a:rPr lang="nb-NO" smtClean="0"/>
              <a:t>ph. 2203 7433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endParaRPr lang="nb-NO" dirty="0"/>
          </a:p>
          <a:p>
            <a:r>
              <a:rPr lang="nb-NO" dirty="0" smtClean="0"/>
              <a:t>Per </a:t>
            </a:r>
            <a:r>
              <a:rPr lang="nb-NO" dirty="0"/>
              <a:t>Magnus </a:t>
            </a:r>
            <a:r>
              <a:rPr lang="nb-NO" dirty="0" smtClean="0"/>
              <a:t>KOMMANDANTVOLD, International staff, </a:t>
            </a:r>
            <a:r>
              <a:rPr lang="nb-NO" dirty="0">
                <a:hlinkClick r:id="rId4"/>
              </a:rPr>
              <a:t>pmk@rcn.no</a:t>
            </a:r>
            <a:r>
              <a:rPr lang="nb-NO"/>
              <a:t>, </a:t>
            </a:r>
            <a:r>
              <a:rPr lang="nb-NO" smtClean="0"/>
              <a:t>ph. </a:t>
            </a:r>
            <a:r>
              <a:rPr lang="nb-NO" dirty="0"/>
              <a:t>92247635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7669">
            <a:off x="7553588" y="1901966"/>
            <a:ext cx="907664" cy="914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623">
            <a:off x="6999045" y="3999088"/>
            <a:ext cx="942345" cy="942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87865" y="4994640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000" kern="0" smtClean="0">
                <a:solidFill>
                  <a:srgbClr val="000000"/>
                </a:solidFill>
                <a:latin typeface="Verdana"/>
              </a:rPr>
              <a:t>@MarieCurie_NCP</a:t>
            </a:r>
            <a:endParaRPr lang="nb-NO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584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FRIPRO </a:t>
            </a:r>
            <a:r>
              <a:rPr lang="nb-NO" dirty="0" err="1"/>
              <a:t>mobility</a:t>
            </a:r>
            <a:r>
              <a:rPr lang="nb-NO" dirty="0"/>
              <a:t> </a:t>
            </a:r>
            <a:r>
              <a:rPr lang="nb-NO" dirty="0" smtClean="0"/>
              <a:t>grant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Oslo </a:t>
            </a:r>
            <a:r>
              <a:rPr lang="nb-NO" dirty="0" err="1" smtClean="0"/>
              <a:t>March</a:t>
            </a:r>
            <a:r>
              <a:rPr lang="nb-NO" dirty="0" smtClean="0"/>
              <a:t> 25th, </a:t>
            </a:r>
            <a:r>
              <a:rPr lang="nb-NO" dirty="0" err="1" smtClean="0"/>
              <a:t>PhD</a:t>
            </a:r>
            <a:r>
              <a:rPr lang="nb-NO" dirty="0" smtClean="0"/>
              <a:t> Per Ivar Høvring</a:t>
            </a:r>
            <a:endParaRPr lang="nb-NO" dirty="0"/>
          </a:p>
        </p:txBody>
      </p:sp>
      <p:pic>
        <p:nvPicPr>
          <p:cNvPr id="6" name="Picture 8" descr="C:\Users\Wildeke\Desktop\COFU\1 07 13_ec-logo-st-rvb-web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733081" cy="12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2056609" y="5377666"/>
            <a:ext cx="20882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prstClr val="black"/>
                </a:solidFill>
              </a:rPr>
              <a:t>Co-</a:t>
            </a:r>
            <a:r>
              <a:rPr lang="nb-NO" sz="1600" dirty="0" err="1" smtClean="0">
                <a:solidFill>
                  <a:prstClr val="black"/>
                </a:solidFill>
              </a:rPr>
              <a:t>funded</a:t>
            </a:r>
            <a:r>
              <a:rPr lang="nb-NO" sz="1600" dirty="0" smtClean="0">
                <a:solidFill>
                  <a:prstClr val="black"/>
                </a:solidFill>
              </a:rPr>
              <a:t> by </a:t>
            </a:r>
            <a:r>
              <a:rPr lang="nb-NO" sz="1600" dirty="0" err="1" smtClean="0">
                <a:solidFill>
                  <a:prstClr val="black"/>
                </a:solidFill>
              </a:rPr>
              <a:t>the</a:t>
            </a:r>
            <a:endParaRPr lang="nb-NO" sz="1600" dirty="0" smtClean="0">
              <a:solidFill>
                <a:prstClr val="black"/>
              </a:solidFill>
            </a:endParaRPr>
          </a:p>
          <a:p>
            <a:r>
              <a:rPr lang="nb-NO" sz="1600" dirty="0" smtClean="0">
                <a:solidFill>
                  <a:prstClr val="black"/>
                </a:solidFill>
              </a:rPr>
              <a:t>FP7 Marie Curie COFUND action </a:t>
            </a:r>
            <a:r>
              <a:rPr lang="nb-NO" sz="1600" dirty="0" err="1" smtClean="0">
                <a:solidFill>
                  <a:prstClr val="black"/>
                </a:solidFill>
              </a:rPr>
              <a:t>of</a:t>
            </a:r>
            <a:r>
              <a:rPr lang="nb-NO" sz="1600" dirty="0" smtClean="0">
                <a:solidFill>
                  <a:prstClr val="black"/>
                </a:solidFill>
              </a:rPr>
              <a:t>  </a:t>
            </a:r>
            <a:r>
              <a:rPr lang="nb-NO" sz="1600" dirty="0" err="1" smtClean="0">
                <a:solidFill>
                  <a:prstClr val="black"/>
                </a:solidFill>
              </a:rPr>
              <a:t>the</a:t>
            </a:r>
            <a:r>
              <a:rPr lang="nb-NO" sz="1600" dirty="0" smtClean="0">
                <a:solidFill>
                  <a:prstClr val="black"/>
                </a:solidFill>
              </a:rPr>
              <a:t> </a:t>
            </a:r>
          </a:p>
          <a:p>
            <a:r>
              <a:rPr lang="nb-NO" sz="1600" dirty="0" smtClean="0">
                <a:solidFill>
                  <a:prstClr val="black"/>
                </a:solidFill>
              </a:rPr>
              <a:t>European Union</a:t>
            </a:r>
          </a:p>
          <a:p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290193" y="5373216"/>
            <a:ext cx="3854648" cy="1419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16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About FRIPRO – The funding scheme for independent projects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316912" cy="37444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FRIPRO funding scheme provides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funding for independent projects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an open national competitive arena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 the basis of scientific merit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The FRIPRO funding scheme is designed to promote research of high scientific quality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independent of research area and discipline.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2705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764704"/>
            <a:ext cx="8461250" cy="5832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C00000"/>
                </a:solidFill>
              </a:rPr>
              <a:t>FRIPRO - </a:t>
            </a:r>
            <a:r>
              <a:rPr lang="nb-NO" sz="3200" b="1" dirty="0" err="1" smtClean="0">
                <a:solidFill>
                  <a:srgbClr val="C00000"/>
                </a:solidFill>
              </a:rPr>
              <a:t>application</a:t>
            </a:r>
            <a:r>
              <a:rPr lang="nb-NO" sz="3200" b="1" dirty="0" smtClean="0">
                <a:solidFill>
                  <a:srgbClr val="C00000"/>
                </a:solidFill>
              </a:rPr>
              <a:t> </a:t>
            </a:r>
            <a:r>
              <a:rPr lang="nb-NO" sz="3200" b="1" dirty="0">
                <a:solidFill>
                  <a:srgbClr val="C00000"/>
                </a:solidFill>
              </a:rPr>
              <a:t>types</a:t>
            </a:r>
            <a:endParaRPr lang="nb-NO" sz="32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Personal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Post-doctoral Research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Fellowships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0-5 years after PhD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Talents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2-8 years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after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Researcher Projects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Experienced researchers</a:t>
            </a:r>
          </a:p>
          <a:p>
            <a:pPr marL="400050" lvl="1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FRIPRO mobility grant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0-6 years after PhD</a:t>
            </a:r>
          </a:p>
          <a:p>
            <a:pPr marL="685800" lvl="1">
              <a:buFont typeface="Arial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Personal Overseas Research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Grant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Events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>
              <a:buFont typeface="Arial" pitchFamily="34" charset="0"/>
              <a:buChar char="•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70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Pillar 1:  </a:t>
            </a:r>
            <a:r>
              <a:rPr lang="nb-NO" sz="2800" smtClean="0"/>
              <a:t>EXCELLENT SCIENCE</a:t>
            </a:r>
            <a:endParaRPr lang="nb-NO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9" y="1556792"/>
            <a:ext cx="9090953" cy="443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03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1"/>
          <p:cNvSpPr/>
          <p:nvPr/>
        </p:nvSpPr>
        <p:spPr>
          <a:xfrm>
            <a:off x="467544" y="698384"/>
            <a:ext cx="8568952" cy="316266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683568" y="908720"/>
            <a:ext cx="406845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</a:rPr>
              <a:t>FRIPRO Mobility grant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All fields</a:t>
            </a:r>
            <a:br>
              <a:rPr lang="en-GB" sz="1600" dirty="0" smtClean="0">
                <a:solidFill>
                  <a:prstClr val="white"/>
                </a:solidFill>
              </a:rPr>
            </a:br>
            <a:r>
              <a:rPr lang="en-GB" sz="1600" dirty="0" smtClean="0">
                <a:solidFill>
                  <a:prstClr val="white"/>
                </a:solidFill>
              </a:rPr>
              <a:t>0-6 </a:t>
            </a:r>
            <a:r>
              <a:rPr lang="en-GB" sz="1600" dirty="0" err="1" smtClean="0">
                <a:solidFill>
                  <a:prstClr val="white"/>
                </a:solidFill>
              </a:rPr>
              <a:t>år</a:t>
            </a:r>
            <a:r>
              <a:rPr lang="en-GB" sz="1600" dirty="0" smtClean="0">
                <a:solidFill>
                  <a:prstClr val="white"/>
                </a:solidFill>
              </a:rPr>
              <a:t> after PhD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2 years abroad </a:t>
            </a:r>
            <a:r>
              <a:rPr lang="en-GB" sz="1600" dirty="0" err="1" smtClean="0">
                <a:solidFill>
                  <a:prstClr val="white"/>
                </a:solidFill>
              </a:rPr>
              <a:t>i</a:t>
            </a:r>
            <a:r>
              <a:rPr lang="en-GB" sz="1600" dirty="0" smtClean="0">
                <a:solidFill>
                  <a:prstClr val="white"/>
                </a:solidFill>
              </a:rPr>
              <a:t> + 1 year in Norway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Open for all Norwegian research institutions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Fellow employed by the Norwegian institution the whole period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Agreement between foreign and Norwegian institution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Open for researchers of all nationalities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Calls in 2014, 2015, 2016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14 fellowships/call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004048" y="908720"/>
            <a:ext cx="20882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FRIPRO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Same call deadline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Same  Assessment of grant applications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076056" y="2756187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smtClean="0">
                <a:solidFill>
                  <a:srgbClr val="E98300">
                    <a:lumMod val="75000"/>
                  </a:srgbClr>
                </a:solidFill>
              </a:rPr>
              <a:t>Deadline:</a:t>
            </a:r>
            <a:br>
              <a:rPr lang="nb-NO" sz="2800" b="1" smtClean="0">
                <a:solidFill>
                  <a:srgbClr val="E98300">
                    <a:lumMod val="75000"/>
                  </a:srgbClr>
                </a:solidFill>
              </a:rPr>
            </a:br>
            <a:r>
              <a:rPr lang="nb-NO" sz="2800" b="1" smtClean="0">
                <a:solidFill>
                  <a:srgbClr val="E98300">
                    <a:lumMod val="75000"/>
                  </a:srgbClr>
                </a:solidFill>
              </a:rPr>
              <a:t>21</a:t>
            </a:r>
            <a:r>
              <a:rPr lang="nb-NO" sz="2800" b="1" dirty="0" smtClean="0">
                <a:solidFill>
                  <a:srgbClr val="E98300">
                    <a:lumMod val="75000"/>
                  </a:srgbClr>
                </a:solidFill>
              </a:rPr>
              <a:t>. May 2014</a:t>
            </a:r>
            <a:endParaRPr lang="nb-NO" sz="2800" b="1" dirty="0">
              <a:solidFill>
                <a:srgbClr val="E98300">
                  <a:lumMod val="75000"/>
                </a:srgbClr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39792" y="5301208"/>
            <a:ext cx="3933041" cy="1419346"/>
            <a:chOff x="69280" y="5178006"/>
            <a:chExt cx="3933041" cy="1419346"/>
          </a:xfrm>
        </p:grpSpPr>
        <p:sp>
          <p:nvSpPr>
            <p:cNvPr id="9" name="TekstSylinder 8"/>
            <p:cNvSpPr txBox="1"/>
            <p:nvPr/>
          </p:nvSpPr>
          <p:spPr>
            <a:xfrm>
              <a:off x="1914089" y="5590961"/>
              <a:ext cx="208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 smtClean="0">
                  <a:solidFill>
                    <a:prstClr val="black"/>
                  </a:solidFill>
                </a:rPr>
                <a:t>Co-</a:t>
              </a:r>
              <a:r>
                <a:rPr lang="nb-NO" sz="1400" dirty="0" err="1" smtClean="0">
                  <a:solidFill>
                    <a:prstClr val="black"/>
                  </a:solidFill>
                </a:rPr>
                <a:t>funded</a:t>
              </a:r>
              <a:r>
                <a:rPr lang="nb-NO" sz="1400" dirty="0" smtClean="0">
                  <a:solidFill>
                    <a:prstClr val="black"/>
                  </a:solidFill>
                </a:rPr>
                <a:t> by </a:t>
              </a:r>
              <a:r>
                <a:rPr lang="nb-NO" sz="1400" dirty="0" err="1" smtClean="0">
                  <a:solidFill>
                    <a:prstClr val="black"/>
                  </a:solidFill>
                </a:rPr>
                <a:t>the</a:t>
              </a:r>
              <a:endParaRPr lang="nb-NO" sz="1400" dirty="0" smtClean="0">
                <a:solidFill>
                  <a:prstClr val="black"/>
                </a:solidFill>
              </a:endParaRPr>
            </a:p>
            <a:p>
              <a:r>
                <a:rPr lang="nb-NO" sz="1400" dirty="0" smtClean="0">
                  <a:solidFill>
                    <a:prstClr val="black"/>
                  </a:solidFill>
                </a:rPr>
                <a:t>FP7 Marie Curie COFUND action </a:t>
              </a:r>
              <a:r>
                <a:rPr lang="nb-NO" sz="1400" dirty="0" err="1" smtClean="0">
                  <a:solidFill>
                    <a:prstClr val="black"/>
                  </a:solidFill>
                </a:rPr>
                <a:t>of</a:t>
              </a:r>
              <a:r>
                <a:rPr lang="nb-NO" sz="1400" dirty="0" smtClean="0">
                  <a:solidFill>
                    <a:prstClr val="black"/>
                  </a:solidFill>
                </a:rPr>
                <a:t>  </a:t>
              </a:r>
              <a:r>
                <a:rPr lang="nb-NO" sz="1400" dirty="0" err="1" smtClean="0">
                  <a:solidFill>
                    <a:prstClr val="black"/>
                  </a:solidFill>
                </a:rPr>
                <a:t>the</a:t>
              </a:r>
              <a:r>
                <a:rPr lang="nb-NO" sz="1400" dirty="0" smtClean="0">
                  <a:solidFill>
                    <a:prstClr val="black"/>
                  </a:solidFill>
                </a:rPr>
                <a:t> </a:t>
              </a:r>
            </a:p>
            <a:p>
              <a:r>
                <a:rPr lang="nb-NO" sz="1400" dirty="0" smtClean="0">
                  <a:solidFill>
                    <a:prstClr val="black"/>
                  </a:solidFill>
                </a:rPr>
                <a:t>European Union</a:t>
              </a:r>
              <a:endParaRPr lang="nb-NO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69280" y="5178006"/>
              <a:ext cx="3854648" cy="14193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</p:grpSp>
      <p:sp>
        <p:nvSpPr>
          <p:cNvPr id="12" name="Avrundet rektangel 11"/>
          <p:cNvSpPr/>
          <p:nvPr/>
        </p:nvSpPr>
        <p:spPr>
          <a:xfrm>
            <a:off x="7380312" y="908720"/>
            <a:ext cx="1512168" cy="252028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 err="1" smtClean="0">
                <a:solidFill>
                  <a:prstClr val="black"/>
                </a:solidFill>
              </a:rPr>
              <a:t>Other</a:t>
            </a:r>
            <a:r>
              <a:rPr lang="nb-NO" sz="1400" dirty="0" smtClean="0">
                <a:solidFill>
                  <a:prstClr val="black"/>
                </a:solidFill>
              </a:rPr>
              <a:t> types </a:t>
            </a:r>
            <a:r>
              <a:rPr lang="nb-NO" sz="1400" dirty="0" err="1" smtClean="0">
                <a:solidFill>
                  <a:prstClr val="black"/>
                </a:solidFill>
              </a:rPr>
              <a:t>of</a:t>
            </a:r>
            <a:r>
              <a:rPr lang="nb-NO" sz="1400" dirty="0" smtClean="0">
                <a:solidFill>
                  <a:prstClr val="black"/>
                </a:solidFill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</a:rPr>
              <a:t>applications</a:t>
            </a:r>
            <a:r>
              <a:rPr lang="nb-NO" sz="1400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Young Research Talents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>
                <a:solidFill>
                  <a:prstClr val="black"/>
                </a:solidFill>
              </a:rPr>
              <a:t>Researcher</a:t>
            </a:r>
            <a:r>
              <a:rPr lang="nb-NO" sz="1400" dirty="0" smtClean="0">
                <a:solidFill>
                  <a:prstClr val="black"/>
                </a:solidFill>
              </a:rPr>
              <a:t>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Personal Post-</a:t>
            </a:r>
            <a:r>
              <a:rPr lang="nb-NO" sz="1400" dirty="0" err="1">
                <a:solidFill>
                  <a:prstClr val="black"/>
                </a:solidFill>
              </a:rPr>
              <a:t>doctoral</a:t>
            </a:r>
            <a:r>
              <a:rPr lang="nb-NO" sz="1400" dirty="0">
                <a:solidFill>
                  <a:prstClr val="black"/>
                </a:solidFill>
              </a:rPr>
              <a:t> Research </a:t>
            </a:r>
            <a:r>
              <a:rPr lang="nb-NO" sz="1400" dirty="0" err="1">
                <a:solidFill>
                  <a:prstClr val="black"/>
                </a:solidFill>
              </a:rPr>
              <a:t>Fellowships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752020" y="4797152"/>
            <a:ext cx="4262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News about FRIPRO mobility grant with link to pre-call:</a:t>
            </a:r>
            <a:endParaRPr lang="en-GB" sz="1600" dirty="0" smtClean="0">
              <a:solidFill>
                <a:prstClr val="black"/>
              </a:solidFill>
              <a:hlinkClick r:id=""/>
            </a:endParaRPr>
          </a:p>
          <a:p>
            <a:r>
              <a:rPr lang="en-GB" sz="1600" dirty="0" smtClean="0">
                <a:solidFill>
                  <a:prstClr val="black"/>
                </a:solidFill>
                <a:hlinkClick r:id=""/>
              </a:rPr>
              <a:t>http://www.forskningsradet.no/no/Nyheter/Nytt_mobilitetsstipend_under_FRIPRO/1253993583894</a:t>
            </a:r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14" name="Pil høyre 13"/>
          <p:cNvSpPr/>
          <p:nvPr/>
        </p:nvSpPr>
        <p:spPr>
          <a:xfrm rot="18786136">
            <a:off x="428299" y="4922698"/>
            <a:ext cx="615690" cy="171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8" descr="C:\Users\Wildeke\Desktop\COFU\1 07 13_ec-logo-st-rvb-web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5442622"/>
            <a:ext cx="1733081" cy="12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186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/>
      <p:bldP spid="7" grpId="0"/>
      <p:bldP spid="12" grpId="0" animBg="1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9512" y="548680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b="1" dirty="0" smtClean="0">
              <a:solidFill>
                <a:srgbClr val="C00000"/>
              </a:solidFill>
            </a:endParaRPr>
          </a:p>
          <a:p>
            <a:endParaRPr lang="nb-NO" sz="3200" b="1" dirty="0">
              <a:solidFill>
                <a:srgbClr val="C00000"/>
              </a:solidFill>
            </a:endParaRPr>
          </a:p>
          <a:p>
            <a:r>
              <a:rPr lang="nb-NO" sz="3600" b="1" dirty="0" smtClean="0">
                <a:solidFill>
                  <a:srgbClr val="C00000"/>
                </a:solidFill>
              </a:rPr>
              <a:t>The Budget</a:t>
            </a:r>
          </a:p>
          <a:p>
            <a:endParaRPr lang="nb-NO" sz="3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Salary for three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Personal </a:t>
            </a:r>
            <a:r>
              <a:rPr lang="en-GB" sz="2800" b="1" dirty="0">
                <a:solidFill>
                  <a:srgbClr val="E98300">
                    <a:lumMod val="75000"/>
                  </a:srgbClr>
                </a:solidFill>
              </a:rPr>
              <a:t>Overseas Research Grant for the first year </a:t>
            </a:r>
            <a:endParaRPr lang="en-GB" sz="2800" b="1" dirty="0" smtClean="0">
              <a:solidFill>
                <a:srgbClr val="E98300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Round-trip </a:t>
            </a:r>
            <a:r>
              <a:rPr lang="en-GB" sz="2800" b="1" dirty="0">
                <a:solidFill>
                  <a:srgbClr val="E98300">
                    <a:lumMod val="75000"/>
                  </a:srgbClr>
                </a:solidFill>
              </a:rPr>
              <a:t>travel expenses for two trips between Norway and the host country will be covered in the course of the first two years </a:t>
            </a:r>
            <a:endParaRPr lang="en-GB" sz="2800" b="1" dirty="0" smtClean="0">
              <a:solidFill>
                <a:srgbClr val="E98300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Operating </a:t>
            </a:r>
            <a:r>
              <a:rPr lang="en-GB" sz="2800" b="1" dirty="0">
                <a:solidFill>
                  <a:srgbClr val="E98300">
                    <a:lumMod val="75000"/>
                  </a:srgbClr>
                </a:solidFill>
              </a:rPr>
              <a:t>expenses of up to NOK 60 000 will be covered each </a:t>
            </a: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year.</a:t>
            </a:r>
            <a:endParaRPr lang="nb-NO" sz="2800" b="1" dirty="0">
              <a:solidFill>
                <a:srgbClr val="E98300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E98300">
                    <a:lumMod val="75000"/>
                  </a:srgbClr>
                </a:solidFill>
              </a:rPr>
              <a:t>Overhead </a:t>
            </a:r>
            <a:r>
              <a:rPr lang="nb-NO" sz="2800" b="1" dirty="0" smtClean="0">
                <a:solidFill>
                  <a:srgbClr val="E98300">
                    <a:lumMod val="75000"/>
                  </a:srgbClr>
                </a:solidFill>
              </a:rPr>
              <a:t>to </a:t>
            </a:r>
            <a:r>
              <a:rPr lang="nb-NO" sz="2800" b="1" dirty="0" err="1" smtClean="0">
                <a:solidFill>
                  <a:srgbClr val="E98300">
                    <a:lumMod val="75000"/>
                  </a:srgbClr>
                </a:solidFill>
              </a:rPr>
              <a:t>the</a:t>
            </a:r>
            <a:r>
              <a:rPr lang="nb-NO" sz="2800" b="1" dirty="0" smtClean="0">
                <a:solidFill>
                  <a:srgbClr val="E98300">
                    <a:lumMod val="75000"/>
                  </a:srgbClr>
                </a:solidFill>
              </a:rPr>
              <a:t> Norwegian host </a:t>
            </a:r>
            <a:r>
              <a:rPr lang="nb-NO" sz="2800" b="1" dirty="0" err="1" smtClean="0">
                <a:solidFill>
                  <a:srgbClr val="E98300">
                    <a:lumMod val="75000"/>
                  </a:srgbClr>
                </a:solidFill>
              </a:rPr>
              <a:t>institution</a:t>
            </a:r>
            <a:endParaRPr lang="nb-NO" sz="2800" b="1" dirty="0">
              <a:solidFill>
                <a:srgbClr val="E98300">
                  <a:lumMod val="75000"/>
                </a:srgbClr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287" y="764704"/>
            <a:ext cx="1795264" cy="17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5175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348885" y="5311796"/>
            <a:ext cx="589949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  <a:latin typeface="Verdana" pitchFamily="34" charset="0"/>
              </a:rPr>
              <a:t>EURAXESS Norway: </a:t>
            </a:r>
          </a:p>
          <a:p>
            <a:r>
              <a:rPr lang="nb-NO" dirty="0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«</a:t>
            </a:r>
            <a:r>
              <a:rPr lang="nb-NO" dirty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Stipendbasen», </a:t>
            </a:r>
            <a:r>
              <a:rPr lang="nb-NO" dirty="0" err="1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calls</a:t>
            </a:r>
            <a:r>
              <a:rPr lang="nb-NO" dirty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in Norway,  </a:t>
            </a:r>
            <a:r>
              <a:rPr lang="nb-NO" dirty="0" err="1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practical</a:t>
            </a:r>
            <a:r>
              <a:rPr lang="nb-NO" dirty="0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</a:t>
            </a:r>
            <a:r>
              <a:rPr lang="nb-NO" dirty="0" err="1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information</a:t>
            </a:r>
            <a:r>
              <a:rPr lang="nb-NO" dirty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</a:t>
            </a:r>
            <a:r>
              <a:rPr lang="nb-NO" dirty="0" err="1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regarding</a:t>
            </a:r>
            <a:r>
              <a:rPr lang="nb-NO" dirty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</a:t>
            </a:r>
            <a:r>
              <a:rPr lang="nb-NO" dirty="0" err="1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researcher</a:t>
            </a:r>
            <a:r>
              <a:rPr lang="nb-NO" dirty="0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</a:t>
            </a:r>
            <a:r>
              <a:rPr lang="nb-NO" dirty="0" err="1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mobility</a:t>
            </a:r>
            <a:r>
              <a:rPr lang="nb-NO" dirty="0">
                <a:solidFill>
                  <a:srgbClr val="E98300">
                    <a:lumMod val="75000"/>
                  </a:srgbClr>
                </a:solidFill>
                <a:latin typeface="Verdana" pitchFamily="34" charset="0"/>
              </a:rPr>
              <a:t> </a:t>
            </a:r>
            <a:endParaRPr lang="nb-NO" dirty="0" smtClean="0">
              <a:solidFill>
                <a:srgbClr val="E98300">
                  <a:lumMod val="75000"/>
                </a:srgbClr>
              </a:solidFill>
              <a:latin typeface="Verdana" pitchFamily="34" charset="0"/>
            </a:endParaRPr>
          </a:p>
          <a:p>
            <a:r>
              <a:rPr lang="nb-NO" dirty="0" smtClean="0">
                <a:solidFill>
                  <a:srgbClr val="E98300">
                    <a:lumMod val="75000"/>
                  </a:srgbClr>
                </a:solidFill>
                <a:latin typeface="Verdana" pitchFamily="34" charset="0"/>
                <a:hlinkClick r:id="rId2"/>
              </a:rPr>
              <a:t>www.euraxess.no</a:t>
            </a:r>
            <a:endParaRPr lang="nb-NO" dirty="0" smtClean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969337" y="467809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Support</a:t>
            </a:r>
            <a:endParaRPr lang="nb-NO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57756"/>
              </p:ext>
            </p:extLst>
          </p:nvPr>
        </p:nvGraphicFramePr>
        <p:xfrm>
          <a:off x="431540" y="1138918"/>
          <a:ext cx="7872535" cy="35334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0140"/>
                <a:gridCol w="3463381"/>
                <a:gridCol w="1574507"/>
                <a:gridCol w="1574507"/>
              </a:tblGrid>
              <a:tr h="693715">
                <a:tc rowSpan="3">
                  <a:txBody>
                    <a:bodyPr/>
                    <a:lstStyle/>
                    <a:p>
                      <a:r>
                        <a:rPr lang="nb-NO" dirty="0" smtClean="0"/>
                        <a:t>FRIPRO </a:t>
                      </a:r>
                      <a:endParaRPr lang="nb-NO" dirty="0"/>
                    </a:p>
                  </a:txBody>
                  <a:tcPr vert="wordArtVer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Per Ivar Høvring: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effectLst/>
                          <a:hlinkClick r:id="rId3" tooltip="&#10;     &#10;      &#10;     &#10;&#10;Send e-post"/>
                        </a:rPr>
                        <a:t>pih@forskningsradet.no</a:t>
                      </a:r>
                      <a:r>
                        <a:rPr lang="nb-NO" baseline="0" dirty="0" smtClean="0"/>
                        <a:t> </a:t>
                      </a:r>
                      <a:endParaRPr lang="nb-NO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FRIMEDBIO</a:t>
                      </a: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715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Berit Sundby Avset:</a:t>
                      </a:r>
                    </a:p>
                    <a:p>
                      <a:r>
                        <a:rPr lang="nb-NO" dirty="0" smtClean="0">
                          <a:effectLst/>
                          <a:hlinkClick r:id="rId4" tooltip="&#10;     &#10;      &#10;     &#10;&#10;Send e-post"/>
                        </a:rPr>
                        <a:t>bsa@forskningsradet.no</a:t>
                      </a:r>
                      <a:r>
                        <a:rPr lang="nb-NO" dirty="0" smtClean="0">
                          <a:effectLst/>
                        </a:rPr>
                        <a:t> </a:t>
                      </a:r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FRINATEK</a:t>
                      </a: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8636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Jon Øygarden Flæten </a:t>
                      </a:r>
                    </a:p>
                    <a:p>
                      <a:r>
                        <a:rPr lang="nb-NO" dirty="0" smtClean="0">
                          <a:effectLst/>
                          <a:hlinkClick r:id="rId5" tooltip="&#10;     &#10;      &#10;     &#10;&#10;Send e-post"/>
                        </a:rPr>
                        <a:t>jof@forskningsradet.no</a:t>
                      </a:r>
                      <a:r>
                        <a:rPr lang="nb-NO" dirty="0" smtClean="0">
                          <a:effectLst/>
                        </a:rPr>
                        <a:t> </a:t>
                      </a:r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FRIHUMSAM</a:t>
                      </a:r>
                    </a:p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715">
                <a:tc rowSpan="2">
                  <a:txBody>
                    <a:bodyPr/>
                    <a:lstStyle/>
                    <a:p>
                      <a:r>
                        <a:rPr lang="nb-NO" dirty="0" smtClean="0"/>
                        <a:t>MCA</a:t>
                      </a:r>
                    </a:p>
                    <a:p>
                      <a:r>
                        <a:rPr lang="nb-NO" dirty="0" smtClean="0"/>
                        <a:t>    </a:t>
                      </a:r>
                      <a:r>
                        <a:rPr lang="nb-NO" baseline="0" dirty="0" smtClean="0"/>
                        <a:t>     </a:t>
                      </a:r>
                      <a:endParaRPr lang="nb-NO" dirty="0"/>
                    </a:p>
                  </a:txBody>
                  <a:tcPr vert="wordArtVer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Per Magnus Kommandantvold </a:t>
                      </a:r>
                      <a:endParaRPr lang="nb-NO" dirty="0"/>
                    </a:p>
                    <a:p>
                      <a:r>
                        <a:rPr lang="nb-NO" dirty="0" smtClean="0">
                          <a:effectLst/>
                          <a:hlinkClick r:id="rId6" tooltip="&#10;     &#10;      &#10;     &#10;&#10;Send e-post"/>
                        </a:rPr>
                        <a:t>pmk@forskningsradet.no</a:t>
                      </a:r>
                      <a:endParaRPr lang="nb-N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NCP</a:t>
                      </a:r>
                      <a:endParaRPr lang="nb-N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715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Thorbjørn Gilberg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effectLst/>
                          <a:hlinkClick r:id="rId7" tooltip="&#10;     &#10;      &#10;     &#10;&#10;Send e-post"/>
                        </a:rPr>
                        <a:t>thgi@forskningsradet.no</a:t>
                      </a:r>
                      <a:r>
                        <a:rPr lang="nb-NO" dirty="0" smtClean="0">
                          <a:effectLst/>
                        </a:rPr>
                        <a:t> </a:t>
                      </a:r>
                      <a:endParaRPr lang="nb-NO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NCP</a:t>
                      </a:r>
                      <a:endParaRPr lang="nb-N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115" y="1152609"/>
            <a:ext cx="692216" cy="69221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44824"/>
            <a:ext cx="680318" cy="6851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946" y="2544146"/>
            <a:ext cx="857812" cy="74083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32" y="3282776"/>
            <a:ext cx="650280" cy="65028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230" y="3933056"/>
            <a:ext cx="839186" cy="712308"/>
          </a:xfrm>
          <a:prstGeom prst="rect">
            <a:avLst/>
          </a:prstGeom>
        </p:spPr>
      </p:pic>
      <p:pic>
        <p:nvPicPr>
          <p:cNvPr id="13" name="Picture 11" descr="LogoEuraxess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98"/>
          <a:stretch>
            <a:fillRect/>
          </a:stretch>
        </p:blipFill>
        <p:spPr bwMode="auto">
          <a:xfrm>
            <a:off x="411439" y="5311796"/>
            <a:ext cx="2048030" cy="13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251520" y="5311796"/>
            <a:ext cx="8062238" cy="1477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743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smtClean="0"/>
              <a:t>Marie Skłodowska-Curie Actions</a:t>
            </a:r>
            <a:endParaRPr lang="nb-NO" sz="320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5220890" cy="4255479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</a:pPr>
            <a:r>
              <a:rPr lang="en-GB" sz="2400" u="sng" smtClean="0"/>
              <a:t>Objective of the MSCA:</a:t>
            </a: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Ensure </a:t>
            </a:r>
            <a:r>
              <a:rPr lang="en-GB" sz="2400" dirty="0"/>
              <a:t>the optimum development and </a:t>
            </a:r>
            <a:r>
              <a:rPr lang="en-GB" sz="2400"/>
              <a:t>dynamic </a:t>
            </a:r>
            <a:r>
              <a:rPr lang="en-GB" sz="2400" smtClean="0"/>
              <a:t>use of </a:t>
            </a:r>
            <a:r>
              <a:rPr lang="en-GB" sz="2400" dirty="0"/>
              <a:t>Europe’s intellectual capital in order </a:t>
            </a:r>
            <a:r>
              <a:rPr lang="en-GB" sz="2400"/>
              <a:t>to </a:t>
            </a:r>
            <a:r>
              <a:rPr lang="en-GB" sz="2400" smtClean="0"/>
              <a:t>generate new </a:t>
            </a:r>
            <a:r>
              <a:rPr lang="en-GB" sz="2400" dirty="0"/>
              <a:t>skills, knowledge </a:t>
            </a:r>
            <a:r>
              <a:rPr lang="en-GB" sz="2400"/>
              <a:t>and </a:t>
            </a:r>
            <a:r>
              <a:rPr lang="en-GB" sz="2400" smtClean="0"/>
              <a:t>innovation</a:t>
            </a:r>
          </a:p>
          <a:p>
            <a:pPr marL="342900" lvl="1" indent="-342900">
              <a:spcBef>
                <a:spcPts val="600"/>
              </a:spcBef>
            </a:pPr>
            <a:endParaRPr lang="en-GB" sz="2400"/>
          </a:p>
          <a:p>
            <a:pPr marL="342900" lvl="1" indent="-342900">
              <a:spcBef>
                <a:spcPts val="600"/>
              </a:spcBef>
            </a:pPr>
            <a:r>
              <a:rPr lang="da-DK" sz="2400"/>
              <a:t>Budget 2014-2020: </a:t>
            </a:r>
            <a:r>
              <a:rPr lang="da-DK" sz="2400" smtClean="0"/>
              <a:t/>
            </a:r>
            <a:br>
              <a:rPr lang="da-DK" sz="2400" smtClean="0"/>
            </a:br>
            <a:r>
              <a:rPr lang="da-DK" sz="2400" smtClean="0"/>
              <a:t>6.162 </a:t>
            </a:r>
            <a:r>
              <a:rPr lang="da-DK" sz="2400"/>
              <a:t>million € </a:t>
            </a:r>
          </a:p>
          <a:p>
            <a:pPr marL="342900" lvl="1" indent="-342900">
              <a:spcBef>
                <a:spcPts val="600"/>
              </a:spcBef>
            </a:pPr>
            <a:endParaRPr lang="en-GB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420888"/>
            <a:ext cx="3600400" cy="3600400"/>
          </a:xfrm>
          <a:prstGeom prst="roundRect">
            <a:avLst>
              <a:gd name="adj" fmla="val 1072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770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Marie Skłodowska-Curie Actions</a:t>
            </a:r>
            <a:br>
              <a:rPr lang="nb-NO" smtClean="0"/>
            </a:br>
            <a:r>
              <a:rPr lang="nb-NO" smtClean="0"/>
              <a:t>Key features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/>
              <a:t>Open to all domains of research and innovation </a:t>
            </a:r>
            <a:r>
              <a:rPr lang="en-US"/>
              <a:t>from basic research up to market take-up and innovation services </a:t>
            </a:r>
          </a:p>
          <a:p>
            <a:r>
              <a:rPr lang="en-US"/>
              <a:t>Entirely </a:t>
            </a:r>
            <a:r>
              <a:rPr lang="en-US" b="1"/>
              <a:t>bottom-up</a:t>
            </a:r>
          </a:p>
          <a:p>
            <a:r>
              <a:rPr lang="en-US"/>
              <a:t>Participation of </a:t>
            </a:r>
            <a:r>
              <a:rPr lang="en-US" b="1"/>
              <a:t>non-academic sector </a:t>
            </a:r>
            <a:r>
              <a:rPr lang="en-US"/>
              <a:t>strongly encouraged, especially industry and SMEs</a:t>
            </a:r>
          </a:p>
          <a:p>
            <a:r>
              <a:rPr lang="en-US" b="1"/>
              <a:t>Mobility</a:t>
            </a:r>
            <a:r>
              <a:rPr lang="en-US"/>
              <a:t> as the key requirement - funding on condition participants move from one country to another</a:t>
            </a:r>
          </a:p>
          <a:p>
            <a:r>
              <a:rPr lang="en-US"/>
              <a:t>Promotion of </a:t>
            </a:r>
            <a:r>
              <a:rPr lang="en-US" b="1"/>
              <a:t>attractive</a:t>
            </a:r>
            <a:r>
              <a:rPr lang="en-US"/>
              <a:t> working and employment conditions</a:t>
            </a:r>
          </a:p>
          <a:p>
            <a:r>
              <a:rPr lang="en-US"/>
              <a:t>Particular attention to </a:t>
            </a:r>
            <a:r>
              <a:rPr lang="en-US" b="1"/>
              <a:t>gender</a:t>
            </a:r>
            <a:r>
              <a:rPr lang="en-US"/>
              <a:t> balance</a:t>
            </a:r>
          </a:p>
          <a:p>
            <a:r>
              <a:rPr lang="en-US" b="1"/>
              <a:t>Public engagement </a:t>
            </a:r>
            <a:r>
              <a:rPr lang="en-US"/>
              <a:t>of supported researchers</a:t>
            </a:r>
          </a:p>
          <a:p>
            <a:r>
              <a:rPr lang="en-US" b="1">
                <a:solidFill>
                  <a:srgbClr val="FF0000"/>
                </a:solidFill>
              </a:rPr>
              <a:t>2014-2015: </a:t>
            </a:r>
            <a:r>
              <a:rPr lang="en-US" b="1" smtClean="0">
                <a:solidFill>
                  <a:srgbClr val="FF0000"/>
                </a:solidFill>
              </a:rPr>
              <a:t>10 </a:t>
            </a:r>
            <a:r>
              <a:rPr lang="en-US" b="1">
                <a:solidFill>
                  <a:srgbClr val="FF0000"/>
                </a:solidFill>
              </a:rPr>
              <a:t>calls foreseen </a:t>
            </a:r>
            <a:r>
              <a:rPr lang="en-US"/>
              <a:t>-&gt; one call per each MSC action per year + one call covering 2 years of European Researchers' </a:t>
            </a:r>
            <a:r>
              <a:rPr lang="en-US" smtClean="0"/>
              <a:t>Night + NCP project</a:t>
            </a: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223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Marie Skłodowska-Curie Actions</a:t>
            </a:r>
            <a:br>
              <a:rPr lang="nb-NO" smtClean="0"/>
            </a:b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16912" cy="35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828092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00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Marie Skłodowska-Curie Actions</a:t>
            </a:r>
            <a:br>
              <a:rPr lang="nb-NO" smtClean="0"/>
            </a:br>
            <a:r>
              <a:rPr lang="nb-NO" smtClean="0">
                <a:solidFill>
                  <a:srgbClr val="FF0000"/>
                </a:solidFill>
              </a:rPr>
              <a:t>Individual Fellowships (IF)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4608512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Objective</a:t>
            </a:r>
          </a:p>
          <a:p>
            <a:pPr lvl="1"/>
            <a:r>
              <a:rPr lang="en-US"/>
              <a:t>to enhance the creative and innovative potential of experienced researchers</a:t>
            </a:r>
          </a:p>
          <a:p>
            <a:pPr lvl="1"/>
            <a:r>
              <a:rPr lang="en-US"/>
              <a:t>to provide opportunities to acquire new knowledge, work on research projects in a European context or outside Europe, resume a career or return to Europe </a:t>
            </a:r>
          </a:p>
          <a:p>
            <a:r>
              <a:rPr lang="en-US"/>
              <a:t>Scope </a:t>
            </a:r>
          </a:p>
          <a:p>
            <a:pPr lvl="1"/>
            <a:r>
              <a:rPr lang="en-US"/>
              <a:t>Individual, trans-national fellowships awarded to the best or most promising </a:t>
            </a:r>
            <a:r>
              <a:rPr lang="en-US" smtClean="0"/>
              <a:t>researchers (all nationalities, subject to mobility rule)</a:t>
            </a:r>
            <a:endParaRPr lang="en-US"/>
          </a:p>
          <a:p>
            <a:pPr lvl="1"/>
            <a:r>
              <a:rPr lang="en-US"/>
              <a:t>European Fellowships (12-24 months) or Global Fellowships (12-24 months + mandatory return phase of 12 months)</a:t>
            </a:r>
          </a:p>
          <a:p>
            <a:pPr lvl="1"/>
            <a:r>
              <a:rPr lang="en-US"/>
              <a:t>Career Restart Panel and Reintegration Panel</a:t>
            </a:r>
          </a:p>
          <a:p>
            <a:pPr lvl="1"/>
            <a:r>
              <a:rPr lang="en-US"/>
              <a:t>Secondments, notably in the non-academic sector, embedded in the career development</a:t>
            </a:r>
          </a:p>
          <a:p>
            <a:r>
              <a:rPr lang="en-US"/>
              <a:t>Expected Impact  </a:t>
            </a:r>
          </a:p>
          <a:p>
            <a:pPr lvl="1"/>
            <a:r>
              <a:rPr lang="en-US"/>
              <a:t>to release the full potential of researchers and to catalyse significant development in their careers in both the academic and non-academic sectors</a:t>
            </a:r>
          </a:p>
        </p:txBody>
      </p:sp>
    </p:spTree>
    <p:extLst>
      <p:ext uri="{BB962C8B-B14F-4D97-AF65-F5344CB8AC3E}">
        <p14:creationId xmlns:p14="http://schemas.microsoft.com/office/powerpoint/2010/main" val="8364240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2416301" cy="24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Experienced </a:t>
            </a:r>
            <a:r>
              <a:rPr lang="nb-NO"/>
              <a:t>researcher (&gt;4 years of experience)</a:t>
            </a:r>
            <a:br>
              <a:rPr lang="nb-NO"/>
            </a:br>
            <a:r>
              <a:rPr lang="nb-NO" i="1"/>
              <a:t>Individual Fellowships (IF - </a:t>
            </a:r>
            <a:r>
              <a:rPr lang="nb-NO" i="1">
                <a:solidFill>
                  <a:schemeClr val="accent3">
                    <a:lumMod val="60000"/>
                    <a:lumOff val="40000"/>
                  </a:schemeClr>
                </a:solidFill>
              </a:rPr>
              <a:t>European</a:t>
            </a:r>
            <a:r>
              <a:rPr lang="nb-NO" i="1"/>
              <a:t>)</a:t>
            </a:r>
            <a:br>
              <a:rPr lang="nb-NO" i="1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503238" y="1916832"/>
            <a:ext cx="6229002" cy="4680818"/>
          </a:xfrm>
        </p:spPr>
        <p:txBody>
          <a:bodyPr>
            <a:normAutofit/>
          </a:bodyPr>
          <a:lstStyle/>
          <a:p>
            <a:r>
              <a:rPr lang="nb-NO" smtClean="0"/>
              <a:t>Duration 12-24 months</a:t>
            </a:r>
          </a:p>
          <a:p>
            <a:r>
              <a:rPr lang="nb-NO" smtClean="0"/>
              <a:t>To all EU member states and assoc. countries</a:t>
            </a:r>
          </a:p>
          <a:p>
            <a:r>
              <a:rPr lang="nb-NO" smtClean="0"/>
              <a:t>Call opens 12. March 2014, deadline 11. September</a:t>
            </a:r>
          </a:p>
          <a:p>
            <a:r>
              <a:rPr lang="nb-NO" smtClean="0"/>
              <a:t>You apply, in collaboration with the host institution, directly to Brussels:</a:t>
            </a:r>
            <a:r>
              <a:rPr lang="nb-NO"/>
              <a:t/>
            </a:r>
            <a:br>
              <a:rPr lang="nb-NO"/>
            </a:br>
            <a:r>
              <a:rPr lang="nb-NO">
                <a:hlinkClick r:id="rId3"/>
              </a:rPr>
              <a:t>http://</a:t>
            </a:r>
            <a:r>
              <a:rPr lang="nb-NO" smtClean="0">
                <a:hlinkClick r:id="rId3"/>
              </a:rPr>
              <a:t>ec.europa.eu/research/participants/portal/desktop/en/opportunities/index.html</a:t>
            </a:r>
            <a:r>
              <a:rPr lang="nb-NO" smtClean="0"/>
              <a:t> </a:t>
            </a:r>
            <a:endParaRPr lang="nb-NO" sz="1600" smtClean="0"/>
          </a:p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54" t="9663" r="31526" b="6022"/>
          <a:stretch/>
        </p:blipFill>
        <p:spPr bwMode="auto">
          <a:xfrm rot="197813">
            <a:off x="6740219" y="3079734"/>
            <a:ext cx="2468526" cy="3448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81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Experienced </a:t>
            </a:r>
            <a:r>
              <a:rPr lang="nb-NO"/>
              <a:t>researcher (&gt;4 years of experience)</a:t>
            </a:r>
            <a:br>
              <a:rPr lang="nb-NO"/>
            </a:br>
            <a:r>
              <a:rPr lang="nb-NO"/>
              <a:t>Individual Fellowships (IF - </a:t>
            </a:r>
            <a:r>
              <a:rPr lang="nb-NO">
                <a:solidFill>
                  <a:srgbClr val="00B050"/>
                </a:solidFill>
              </a:rPr>
              <a:t>Global</a:t>
            </a:r>
            <a:r>
              <a:rPr lang="nb-NO"/>
              <a:t>)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2699792" y="1916832"/>
            <a:ext cx="6264696" cy="46808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nb-NO" smtClean="0"/>
              <a:t>Duration 12-24 months </a:t>
            </a:r>
            <a:r>
              <a:rPr lang="nb-NO" i="1" smtClean="0"/>
              <a:t>+ 12 month mandatory return phase</a:t>
            </a:r>
            <a:r>
              <a:rPr lang="nb-NO" smtClean="0"/>
              <a:t> with European host</a:t>
            </a:r>
          </a:p>
          <a:p>
            <a:r>
              <a:rPr lang="nb-NO" smtClean="0"/>
              <a:t>To all countries globally, except MS/AC</a:t>
            </a:r>
          </a:p>
          <a:p>
            <a:r>
              <a:rPr lang="nb-NO" smtClean="0"/>
              <a:t>Call opens 12. March 2014, deadline 11. September 2014</a:t>
            </a:r>
          </a:p>
          <a:p>
            <a:r>
              <a:rPr lang="nb-NO" smtClean="0"/>
              <a:t>You apply, in collaboration with the host institution, directly to Brussels:</a:t>
            </a:r>
            <a:r>
              <a:rPr lang="nb-NO"/>
              <a:t/>
            </a:r>
            <a:br>
              <a:rPr lang="nb-NO"/>
            </a:br>
            <a:r>
              <a:rPr lang="nb-NO">
                <a:hlinkClick r:id="rId2"/>
              </a:rPr>
              <a:t>http://</a:t>
            </a:r>
            <a:r>
              <a:rPr lang="nb-NO" smtClean="0">
                <a:hlinkClick r:id="rId2"/>
              </a:rPr>
              <a:t>ec.europa.eu/research/participants/portal/desktop/en/opportunities/index.html</a:t>
            </a:r>
            <a:r>
              <a:rPr lang="nb-NO" smtClean="0"/>
              <a:t> </a:t>
            </a:r>
            <a:endParaRPr lang="nb-NO" sz="1600" smtClean="0"/>
          </a:p>
          <a:p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54" t="9663" r="31526" b="6022"/>
          <a:stretch/>
        </p:blipFill>
        <p:spPr bwMode="auto">
          <a:xfrm rot="21154701">
            <a:off x="306945" y="3527159"/>
            <a:ext cx="2147508" cy="30001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6736"/>
            <a:ext cx="1814314" cy="171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519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rget logo">
  <a:themeElements>
    <a:clrScheme name="Farget logo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Farget log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arget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t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arget logo">
  <a:themeElements>
    <a:clrScheme name="Farget logo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Farget log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arget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rget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rget logo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l-norsk-hvit logo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4994</TotalTime>
  <Words>1354</Words>
  <Application>Microsoft Office PowerPoint</Application>
  <PresentationFormat>Skjermfremvisning (4:3)</PresentationFormat>
  <Paragraphs>297</Paragraphs>
  <Slides>32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Lysbildetitler</vt:lpstr>
      </vt:variant>
      <vt:variant>
        <vt:i4>32</vt:i4>
      </vt:variant>
    </vt:vector>
  </HeadingPairs>
  <TitlesOfParts>
    <vt:vector size="42" baseType="lpstr">
      <vt:lpstr>Blank</vt:lpstr>
      <vt:lpstr>Egendefinert utforming</vt:lpstr>
      <vt:lpstr>Farget logo</vt:lpstr>
      <vt:lpstr>1_Farget logo</vt:lpstr>
      <vt:lpstr>1_Blank</vt:lpstr>
      <vt:lpstr>2_Blank</vt:lpstr>
      <vt:lpstr>Mal-norsk-hvit logo</vt:lpstr>
      <vt:lpstr>Slide_Master</vt:lpstr>
      <vt:lpstr>3_Blank</vt:lpstr>
      <vt:lpstr>4_Blank</vt:lpstr>
      <vt:lpstr>Marie Skłodowska-Curie Actions Individual Fellowships (IF)</vt:lpstr>
      <vt:lpstr>PowerPoint-presentasjon</vt:lpstr>
      <vt:lpstr>Pillar 1:  EXCELLENT SCIENCE</vt:lpstr>
      <vt:lpstr>Marie Skłodowska-Curie Actions</vt:lpstr>
      <vt:lpstr>Marie Skłodowska-Curie Actions Key features</vt:lpstr>
      <vt:lpstr>Marie Skłodowska-Curie Actions </vt:lpstr>
      <vt:lpstr>Marie Skłodowska-Curie Actions Individual Fellowships (IF)</vt:lpstr>
      <vt:lpstr>Experienced researcher (&gt;4 years of experience) Individual Fellowships (IF - European) </vt:lpstr>
      <vt:lpstr>Experienced researcher (&gt;4 years of experience) Individual Fellowships (IF - Global) </vt:lpstr>
      <vt:lpstr>Timeline</vt:lpstr>
      <vt:lpstr>Award criteria </vt:lpstr>
      <vt:lpstr>Evaluation/award criteria (IF)</vt:lpstr>
      <vt:lpstr>Structure of the proposal: part A</vt:lpstr>
      <vt:lpstr>Proposal structure: The part B</vt:lpstr>
      <vt:lpstr>Typical IF training activities</vt:lpstr>
      <vt:lpstr>Remuneration:  100% acc.to unit costs</vt:lpstr>
      <vt:lpstr>Remuneration examples</vt:lpstr>
      <vt:lpstr>Calls 2014</vt:lpstr>
      <vt:lpstr>And calls coming in 2015</vt:lpstr>
      <vt:lpstr>How to apply?</vt:lpstr>
      <vt:lpstr>FP7-PEOPLE-IEF 2007-2012: Success rates</vt:lpstr>
      <vt:lpstr>PES2020: support to write applications for H2020</vt:lpstr>
      <vt:lpstr>PES2020: example on level of support cont.</vt:lpstr>
      <vt:lpstr>Relevant web pages</vt:lpstr>
      <vt:lpstr>Research Executive Agency (REA): Web-streamed training</vt:lpstr>
      <vt:lpstr>Marie Skłodowska-Curie Actions: Contacts:</vt:lpstr>
      <vt:lpstr>FRIPRO mobility grant</vt:lpstr>
      <vt:lpstr>About FRIPRO – The funding scheme for independent projects</vt:lpstr>
      <vt:lpstr>PowerPoint-presentasjon</vt:lpstr>
      <vt:lpstr>PowerPoint-presentasjon</vt:lpstr>
      <vt:lpstr>PowerPoint-presentasjon</vt:lpstr>
      <vt:lpstr>PowerPoint-presentasjon</vt:lpstr>
    </vt:vector>
  </TitlesOfParts>
  <Company>Norges forskningsråd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Mobilisering til Horisont 2020</dc:title>
  <dc:creator>Till Christopher Lech</dc:creator>
  <cp:lastModifiedBy>Per Magnus Kommandantvold</cp:lastModifiedBy>
  <cp:revision>169</cp:revision>
  <cp:lastPrinted>2014-03-25T08:21:36Z</cp:lastPrinted>
  <dcterms:created xsi:type="dcterms:W3CDTF">2013-09-16T07:35:22Z</dcterms:created>
  <dcterms:modified xsi:type="dcterms:W3CDTF">2014-03-26T08:01:16Z</dcterms:modified>
</cp:coreProperties>
</file>